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74" r:id="rId2"/>
  </p:sldMasterIdLst>
  <p:notesMasterIdLst>
    <p:notesMasterId r:id="rId31"/>
  </p:notesMasterIdLst>
  <p:sldIdLst>
    <p:sldId id="256" r:id="rId3"/>
    <p:sldId id="257" r:id="rId4"/>
    <p:sldId id="262" r:id="rId5"/>
    <p:sldId id="258" r:id="rId6"/>
    <p:sldId id="286" r:id="rId7"/>
    <p:sldId id="260" r:id="rId8"/>
    <p:sldId id="263" r:id="rId9"/>
    <p:sldId id="261" r:id="rId10"/>
    <p:sldId id="279" r:id="rId11"/>
    <p:sldId id="287" r:id="rId12"/>
    <p:sldId id="275" r:id="rId13"/>
    <p:sldId id="264" r:id="rId14"/>
    <p:sldId id="277" r:id="rId15"/>
    <p:sldId id="265" r:id="rId16"/>
    <p:sldId id="280" r:id="rId17"/>
    <p:sldId id="267" r:id="rId18"/>
    <p:sldId id="281" r:id="rId19"/>
    <p:sldId id="268" r:id="rId20"/>
    <p:sldId id="282" r:id="rId21"/>
    <p:sldId id="269" r:id="rId22"/>
    <p:sldId id="283" r:id="rId23"/>
    <p:sldId id="270" r:id="rId24"/>
    <p:sldId id="284" r:id="rId25"/>
    <p:sldId id="271" r:id="rId26"/>
    <p:sldId id="272" r:id="rId27"/>
    <p:sldId id="273" r:id="rId28"/>
    <p:sldId id="274" r:id="rId29"/>
    <p:sldId id="278"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74" d="100"/>
          <a:sy n="74" d="100"/>
        </p:scale>
        <p:origin x="300" y="6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EE9692-E694-4D93-9D6E-DD1A8433A897}" type="doc">
      <dgm:prSet loTypeId="urn:microsoft.com/office/officeart/2005/8/layout/venn2" loCatId="relationship" qsTypeId="urn:microsoft.com/office/officeart/2005/8/quickstyle/simple1" qsCatId="simple" csTypeId="urn:microsoft.com/office/officeart/2005/8/colors/colorful1" csCatId="colorful" phldr="1"/>
      <dgm:spPr/>
      <dgm:t>
        <a:bodyPr/>
        <a:lstStyle/>
        <a:p>
          <a:endParaRPr lang="en-US"/>
        </a:p>
      </dgm:t>
    </dgm:pt>
    <dgm:pt modelId="{EB86433C-8133-4216-8C1E-190D0F48544C}">
      <dgm:prSet phldrT="[Text]" custT="1"/>
      <dgm:spPr>
        <a:solidFill>
          <a:schemeClr val="accent1"/>
        </a:solidFill>
      </dgm:spPr>
      <dgm:t>
        <a:bodyPr/>
        <a:lstStyle/>
        <a:p>
          <a:r>
            <a:rPr lang="en-US" sz="1400" dirty="0" smtClean="0"/>
            <a:t>Dean</a:t>
          </a:r>
        </a:p>
        <a:p>
          <a:r>
            <a:rPr lang="en-US" sz="1400" dirty="0" smtClean="0"/>
            <a:t>Faculty Advisory Board</a:t>
          </a:r>
          <a:endParaRPr lang="en-US" sz="1400" dirty="0"/>
        </a:p>
      </dgm:t>
    </dgm:pt>
    <dgm:pt modelId="{D1776087-441B-4639-B806-A2B097DC40FA}" type="parTrans" cxnId="{15F8DF38-2A9E-4BD9-B712-293FDC3E9B89}">
      <dgm:prSet/>
      <dgm:spPr/>
      <dgm:t>
        <a:bodyPr/>
        <a:lstStyle/>
        <a:p>
          <a:endParaRPr lang="en-US"/>
        </a:p>
      </dgm:t>
    </dgm:pt>
    <dgm:pt modelId="{6C62E10D-E510-4F9F-B3D7-200565949886}" type="sibTrans" cxnId="{15F8DF38-2A9E-4BD9-B712-293FDC3E9B89}">
      <dgm:prSet/>
      <dgm:spPr/>
      <dgm:t>
        <a:bodyPr/>
        <a:lstStyle/>
        <a:p>
          <a:endParaRPr lang="en-US"/>
        </a:p>
      </dgm:t>
    </dgm:pt>
    <dgm:pt modelId="{94ACD8E7-6A17-4ED2-A3E5-D430CD097464}">
      <dgm:prSet phldrT="[Text]" custT="1"/>
      <dgm:spPr>
        <a:solidFill>
          <a:schemeClr val="bg1">
            <a:lumMod val="85000"/>
          </a:schemeClr>
        </a:solidFill>
      </dgm:spPr>
      <dgm:t>
        <a:bodyPr/>
        <a:lstStyle/>
        <a:p>
          <a:pPr algn="ctr"/>
          <a:endParaRPr lang="en-US" sz="1050" b="1" dirty="0" smtClean="0"/>
        </a:p>
        <a:p>
          <a:pPr algn="ctr"/>
          <a:endParaRPr lang="en-US" sz="1050" b="1" dirty="0" smtClean="0"/>
        </a:p>
        <a:p>
          <a:pPr algn="ctr"/>
          <a:r>
            <a:rPr lang="en-US" sz="1200" b="1" dirty="0" smtClean="0">
              <a:solidFill>
                <a:schemeClr val="accent1">
                  <a:lumMod val="50000"/>
                </a:schemeClr>
              </a:solidFill>
            </a:rPr>
            <a:t>Associate Dean for Clinical Affairs and Quality </a:t>
          </a:r>
        </a:p>
        <a:p>
          <a:pPr algn="ctr"/>
          <a:endParaRPr lang="en-US" sz="800" b="1" dirty="0" smtClean="0">
            <a:solidFill>
              <a:schemeClr val="accent1">
                <a:lumMod val="50000"/>
              </a:schemeClr>
            </a:solidFill>
          </a:endParaRPr>
        </a:p>
        <a:p>
          <a:pPr algn="ctr"/>
          <a:r>
            <a:rPr lang="en-US" sz="1200" b="1" dirty="0" smtClean="0">
              <a:solidFill>
                <a:schemeClr val="accent1">
                  <a:lumMod val="50000"/>
                </a:schemeClr>
              </a:solidFill>
            </a:rPr>
            <a:t>Clinical Affairs and Quality Assurance Committee</a:t>
          </a:r>
        </a:p>
        <a:p>
          <a:pPr algn="ctr"/>
          <a:endParaRPr lang="en-US" sz="1200" b="1" dirty="0" smtClean="0">
            <a:solidFill>
              <a:schemeClr val="accent1">
                <a:lumMod val="50000"/>
              </a:schemeClr>
            </a:solidFill>
          </a:endParaRPr>
        </a:p>
      </dgm:t>
    </dgm:pt>
    <dgm:pt modelId="{64D26E6A-622A-4974-B1DD-B11713708EEC}" type="parTrans" cxnId="{850F3F3C-146A-49A0-B47C-810BAABF3ED7}">
      <dgm:prSet/>
      <dgm:spPr/>
      <dgm:t>
        <a:bodyPr/>
        <a:lstStyle/>
        <a:p>
          <a:endParaRPr lang="en-US"/>
        </a:p>
      </dgm:t>
    </dgm:pt>
    <dgm:pt modelId="{C1A1D88B-D7A3-49C9-9788-1089404020AB}" type="sibTrans" cxnId="{850F3F3C-146A-49A0-B47C-810BAABF3ED7}">
      <dgm:prSet/>
      <dgm:spPr/>
      <dgm:t>
        <a:bodyPr/>
        <a:lstStyle/>
        <a:p>
          <a:endParaRPr lang="en-US"/>
        </a:p>
      </dgm:t>
    </dgm:pt>
    <dgm:pt modelId="{E2876FA6-61DC-40A8-8469-C2090E90B2FE}">
      <dgm:prSet phldrT="[Text]"/>
      <dgm:spPr>
        <a:solidFill>
          <a:schemeClr val="accent2">
            <a:lumMod val="60000"/>
            <a:lumOff val="40000"/>
          </a:schemeClr>
        </a:solidFill>
      </dgm:spPr>
      <dgm:t>
        <a:bodyPr/>
        <a:lstStyle/>
        <a:p>
          <a:endParaRPr lang="en-US" dirty="0"/>
        </a:p>
      </dgm:t>
    </dgm:pt>
    <dgm:pt modelId="{31F0780A-4CBC-4942-9E15-CC8C47C219CA}" type="parTrans" cxnId="{BB42206E-0F27-4595-A14F-05B54A1DF334}">
      <dgm:prSet/>
      <dgm:spPr/>
      <dgm:t>
        <a:bodyPr/>
        <a:lstStyle/>
        <a:p>
          <a:endParaRPr lang="en-US"/>
        </a:p>
      </dgm:t>
    </dgm:pt>
    <dgm:pt modelId="{478B1EEE-61D4-4ECE-9B57-2543237D6C71}" type="sibTrans" cxnId="{BB42206E-0F27-4595-A14F-05B54A1DF334}">
      <dgm:prSet/>
      <dgm:spPr/>
      <dgm:t>
        <a:bodyPr/>
        <a:lstStyle/>
        <a:p>
          <a:endParaRPr lang="en-US"/>
        </a:p>
      </dgm:t>
    </dgm:pt>
    <dgm:pt modelId="{22FCC2CD-CB39-4578-B84D-BA482D8299F1}">
      <dgm:prSet phldrT="[Text]"/>
      <dgm:spPr>
        <a:solidFill>
          <a:srgbClr val="002060"/>
        </a:solidFill>
      </dgm:spPr>
      <dgm:t>
        <a:bodyPr/>
        <a:lstStyle/>
        <a:p>
          <a:r>
            <a:rPr lang="en-US" dirty="0" smtClean="0"/>
            <a:t>Standards of Care</a:t>
          </a:r>
          <a:endParaRPr lang="en-US" dirty="0"/>
        </a:p>
      </dgm:t>
    </dgm:pt>
    <dgm:pt modelId="{0605F70F-6B9D-4264-94A2-531773C06F9F}" type="parTrans" cxnId="{A119302E-EC06-4CAE-9F97-1F346A7EF10B}">
      <dgm:prSet/>
      <dgm:spPr/>
      <dgm:t>
        <a:bodyPr/>
        <a:lstStyle/>
        <a:p>
          <a:endParaRPr lang="en-US"/>
        </a:p>
      </dgm:t>
    </dgm:pt>
    <dgm:pt modelId="{BFF4B759-843A-4E1B-9D26-47800F36D5EC}" type="sibTrans" cxnId="{A119302E-EC06-4CAE-9F97-1F346A7EF10B}">
      <dgm:prSet/>
      <dgm:spPr/>
      <dgm:t>
        <a:bodyPr/>
        <a:lstStyle/>
        <a:p>
          <a:endParaRPr lang="en-US"/>
        </a:p>
      </dgm:t>
    </dgm:pt>
    <dgm:pt modelId="{C8E9373B-C4FD-48F0-9A95-C2D3F6A3E4F6}" type="pres">
      <dgm:prSet presAssocID="{53EE9692-E694-4D93-9D6E-DD1A8433A897}" presName="Name0" presStyleCnt="0">
        <dgm:presLayoutVars>
          <dgm:chMax val="7"/>
          <dgm:resizeHandles val="exact"/>
        </dgm:presLayoutVars>
      </dgm:prSet>
      <dgm:spPr/>
      <dgm:t>
        <a:bodyPr/>
        <a:lstStyle/>
        <a:p>
          <a:endParaRPr lang="en-US"/>
        </a:p>
      </dgm:t>
    </dgm:pt>
    <dgm:pt modelId="{81E4F6E9-D0F0-4D2A-8E02-C93C532E1E90}" type="pres">
      <dgm:prSet presAssocID="{53EE9692-E694-4D93-9D6E-DD1A8433A897}" presName="comp1" presStyleCnt="0"/>
      <dgm:spPr/>
    </dgm:pt>
    <dgm:pt modelId="{D1E68F44-5D95-402E-85B6-1EF6B6023C0E}" type="pres">
      <dgm:prSet presAssocID="{53EE9692-E694-4D93-9D6E-DD1A8433A897}" presName="circle1" presStyleLbl="node1" presStyleIdx="0" presStyleCnt="4" custScaleX="104092" custLinFactNeighborX="-176" custLinFactNeighborY="4490"/>
      <dgm:spPr/>
      <dgm:t>
        <a:bodyPr/>
        <a:lstStyle/>
        <a:p>
          <a:endParaRPr lang="en-US"/>
        </a:p>
      </dgm:t>
    </dgm:pt>
    <dgm:pt modelId="{5873A3AA-5896-49EC-99A2-B19FD4684DB0}" type="pres">
      <dgm:prSet presAssocID="{53EE9692-E694-4D93-9D6E-DD1A8433A897}" presName="c1text" presStyleLbl="node1" presStyleIdx="0" presStyleCnt="4">
        <dgm:presLayoutVars>
          <dgm:bulletEnabled val="1"/>
        </dgm:presLayoutVars>
      </dgm:prSet>
      <dgm:spPr/>
      <dgm:t>
        <a:bodyPr/>
        <a:lstStyle/>
        <a:p>
          <a:endParaRPr lang="en-US"/>
        </a:p>
      </dgm:t>
    </dgm:pt>
    <dgm:pt modelId="{394CCFBC-CB0E-4664-85C1-51A434238A58}" type="pres">
      <dgm:prSet presAssocID="{53EE9692-E694-4D93-9D6E-DD1A8433A897}" presName="comp2" presStyleCnt="0"/>
      <dgm:spPr/>
    </dgm:pt>
    <dgm:pt modelId="{8486AA5C-8AB0-4EB8-A409-59DB29FE5363}" type="pres">
      <dgm:prSet presAssocID="{53EE9692-E694-4D93-9D6E-DD1A8433A897}" presName="circle2" presStyleLbl="node1" presStyleIdx="1" presStyleCnt="4" custScaleX="111294" custScaleY="101273" custLinFactNeighborX="-47" custLinFactNeighborY="2219"/>
      <dgm:spPr/>
      <dgm:t>
        <a:bodyPr/>
        <a:lstStyle/>
        <a:p>
          <a:endParaRPr lang="en-US"/>
        </a:p>
      </dgm:t>
    </dgm:pt>
    <dgm:pt modelId="{317600C7-B770-4C1F-8E3C-8EC14DE243CD}" type="pres">
      <dgm:prSet presAssocID="{53EE9692-E694-4D93-9D6E-DD1A8433A897}" presName="c2text" presStyleLbl="node1" presStyleIdx="1" presStyleCnt="4">
        <dgm:presLayoutVars>
          <dgm:bulletEnabled val="1"/>
        </dgm:presLayoutVars>
      </dgm:prSet>
      <dgm:spPr/>
      <dgm:t>
        <a:bodyPr/>
        <a:lstStyle/>
        <a:p>
          <a:endParaRPr lang="en-US"/>
        </a:p>
      </dgm:t>
    </dgm:pt>
    <dgm:pt modelId="{5060B12D-8C21-4940-B6F1-3ABD6F83698D}" type="pres">
      <dgm:prSet presAssocID="{53EE9692-E694-4D93-9D6E-DD1A8433A897}" presName="comp3" presStyleCnt="0"/>
      <dgm:spPr/>
    </dgm:pt>
    <dgm:pt modelId="{47863AD1-80A2-45EC-B323-BCBB5A206456}" type="pres">
      <dgm:prSet presAssocID="{53EE9692-E694-4D93-9D6E-DD1A8433A897}" presName="circle3" presStyleLbl="node1" presStyleIdx="2" presStyleCnt="4" custScaleX="91750" custScaleY="77951" custLinFactNeighborX="0" custLinFactNeighborY="11025"/>
      <dgm:spPr/>
      <dgm:t>
        <a:bodyPr/>
        <a:lstStyle/>
        <a:p>
          <a:endParaRPr lang="en-US"/>
        </a:p>
      </dgm:t>
    </dgm:pt>
    <dgm:pt modelId="{AE15591C-A9B1-4264-A872-9AF6F1D45995}" type="pres">
      <dgm:prSet presAssocID="{53EE9692-E694-4D93-9D6E-DD1A8433A897}" presName="c3text" presStyleLbl="node1" presStyleIdx="2" presStyleCnt="4">
        <dgm:presLayoutVars>
          <dgm:bulletEnabled val="1"/>
        </dgm:presLayoutVars>
      </dgm:prSet>
      <dgm:spPr/>
      <dgm:t>
        <a:bodyPr/>
        <a:lstStyle/>
        <a:p>
          <a:endParaRPr lang="en-US"/>
        </a:p>
      </dgm:t>
    </dgm:pt>
    <dgm:pt modelId="{33B9A1C3-7AAC-4213-AA02-C3A8DC15C1C0}" type="pres">
      <dgm:prSet presAssocID="{53EE9692-E694-4D93-9D6E-DD1A8433A897}" presName="comp4" presStyleCnt="0"/>
      <dgm:spPr/>
    </dgm:pt>
    <dgm:pt modelId="{9921D450-3FFD-4AA9-8556-4AA560F99B85}" type="pres">
      <dgm:prSet presAssocID="{53EE9692-E694-4D93-9D6E-DD1A8433A897}" presName="circle4" presStyleLbl="node1" presStyleIdx="3" presStyleCnt="4" custScaleX="43285" custScaleY="43951" custLinFactNeighborX="-3846" custLinFactNeighborY="28208"/>
      <dgm:spPr/>
      <dgm:t>
        <a:bodyPr/>
        <a:lstStyle/>
        <a:p>
          <a:endParaRPr lang="en-US"/>
        </a:p>
      </dgm:t>
    </dgm:pt>
    <dgm:pt modelId="{ECDAEE1D-8CCF-4C41-8DED-24CF155C10AE}" type="pres">
      <dgm:prSet presAssocID="{53EE9692-E694-4D93-9D6E-DD1A8433A897}" presName="c4text" presStyleLbl="node1" presStyleIdx="3" presStyleCnt="4">
        <dgm:presLayoutVars>
          <dgm:bulletEnabled val="1"/>
        </dgm:presLayoutVars>
      </dgm:prSet>
      <dgm:spPr/>
      <dgm:t>
        <a:bodyPr/>
        <a:lstStyle/>
        <a:p>
          <a:endParaRPr lang="en-US"/>
        </a:p>
      </dgm:t>
    </dgm:pt>
  </dgm:ptLst>
  <dgm:cxnLst>
    <dgm:cxn modelId="{15F8DF38-2A9E-4BD9-B712-293FDC3E9B89}" srcId="{53EE9692-E694-4D93-9D6E-DD1A8433A897}" destId="{EB86433C-8133-4216-8C1E-190D0F48544C}" srcOrd="0" destOrd="0" parTransId="{D1776087-441B-4639-B806-A2B097DC40FA}" sibTransId="{6C62E10D-E510-4F9F-B3D7-200565949886}"/>
    <dgm:cxn modelId="{850F3F3C-146A-49A0-B47C-810BAABF3ED7}" srcId="{53EE9692-E694-4D93-9D6E-DD1A8433A897}" destId="{94ACD8E7-6A17-4ED2-A3E5-D430CD097464}" srcOrd="1" destOrd="0" parTransId="{64D26E6A-622A-4974-B1DD-B11713708EEC}" sibTransId="{C1A1D88B-D7A3-49C9-9788-1089404020AB}"/>
    <dgm:cxn modelId="{A119302E-EC06-4CAE-9F97-1F346A7EF10B}" srcId="{53EE9692-E694-4D93-9D6E-DD1A8433A897}" destId="{22FCC2CD-CB39-4578-B84D-BA482D8299F1}" srcOrd="3" destOrd="0" parTransId="{0605F70F-6B9D-4264-94A2-531773C06F9F}" sibTransId="{BFF4B759-843A-4E1B-9D26-47800F36D5EC}"/>
    <dgm:cxn modelId="{31C13883-2DFC-4E10-ACB8-E4DF52826313}" type="presOf" srcId="{E2876FA6-61DC-40A8-8469-C2090E90B2FE}" destId="{AE15591C-A9B1-4264-A872-9AF6F1D45995}" srcOrd="1" destOrd="0" presId="urn:microsoft.com/office/officeart/2005/8/layout/venn2"/>
    <dgm:cxn modelId="{936E451A-E448-4725-881C-2E0480B290E0}" type="presOf" srcId="{94ACD8E7-6A17-4ED2-A3E5-D430CD097464}" destId="{8486AA5C-8AB0-4EB8-A409-59DB29FE5363}" srcOrd="0" destOrd="0" presId="urn:microsoft.com/office/officeart/2005/8/layout/venn2"/>
    <dgm:cxn modelId="{EBAEE036-AF0D-4179-92C7-792147065CE6}" type="presOf" srcId="{E2876FA6-61DC-40A8-8469-C2090E90B2FE}" destId="{47863AD1-80A2-45EC-B323-BCBB5A206456}" srcOrd="0" destOrd="0" presId="urn:microsoft.com/office/officeart/2005/8/layout/venn2"/>
    <dgm:cxn modelId="{9E10FA4F-A6EE-484B-822E-A6D9FCA8228F}" type="presOf" srcId="{22FCC2CD-CB39-4578-B84D-BA482D8299F1}" destId="{9921D450-3FFD-4AA9-8556-4AA560F99B85}" srcOrd="0" destOrd="0" presId="urn:microsoft.com/office/officeart/2005/8/layout/venn2"/>
    <dgm:cxn modelId="{CA17974F-C7F5-4B47-839E-613FBB116C0C}" type="presOf" srcId="{94ACD8E7-6A17-4ED2-A3E5-D430CD097464}" destId="{317600C7-B770-4C1F-8E3C-8EC14DE243CD}" srcOrd="1" destOrd="0" presId="urn:microsoft.com/office/officeart/2005/8/layout/venn2"/>
    <dgm:cxn modelId="{BB42206E-0F27-4595-A14F-05B54A1DF334}" srcId="{53EE9692-E694-4D93-9D6E-DD1A8433A897}" destId="{E2876FA6-61DC-40A8-8469-C2090E90B2FE}" srcOrd="2" destOrd="0" parTransId="{31F0780A-4CBC-4942-9E15-CC8C47C219CA}" sibTransId="{478B1EEE-61D4-4ECE-9B57-2543237D6C71}"/>
    <dgm:cxn modelId="{568FE220-B550-4BCE-AEBF-7D4BBA9B2582}" type="presOf" srcId="{EB86433C-8133-4216-8C1E-190D0F48544C}" destId="{5873A3AA-5896-49EC-99A2-B19FD4684DB0}" srcOrd="1" destOrd="0" presId="urn:microsoft.com/office/officeart/2005/8/layout/venn2"/>
    <dgm:cxn modelId="{B54A6FCA-C896-47C6-B4FF-DA26284B4D80}" type="presOf" srcId="{22FCC2CD-CB39-4578-B84D-BA482D8299F1}" destId="{ECDAEE1D-8CCF-4C41-8DED-24CF155C10AE}" srcOrd="1" destOrd="0" presId="urn:microsoft.com/office/officeart/2005/8/layout/venn2"/>
    <dgm:cxn modelId="{8AD99535-7AB2-4BEC-8B22-FE8438B50842}" type="presOf" srcId="{53EE9692-E694-4D93-9D6E-DD1A8433A897}" destId="{C8E9373B-C4FD-48F0-9A95-C2D3F6A3E4F6}" srcOrd="0" destOrd="0" presId="urn:microsoft.com/office/officeart/2005/8/layout/venn2"/>
    <dgm:cxn modelId="{63FF03C9-5128-4B09-88F6-661A28ED7F5C}" type="presOf" srcId="{EB86433C-8133-4216-8C1E-190D0F48544C}" destId="{D1E68F44-5D95-402E-85B6-1EF6B6023C0E}" srcOrd="0" destOrd="0" presId="urn:microsoft.com/office/officeart/2005/8/layout/venn2"/>
    <dgm:cxn modelId="{8B1FD8FA-B055-4206-AEA4-8BD935AA60E5}" type="presParOf" srcId="{C8E9373B-C4FD-48F0-9A95-C2D3F6A3E4F6}" destId="{81E4F6E9-D0F0-4D2A-8E02-C93C532E1E90}" srcOrd="0" destOrd="0" presId="urn:microsoft.com/office/officeart/2005/8/layout/venn2"/>
    <dgm:cxn modelId="{0CF96D40-BA43-44D1-A341-EE3CB54BCDDE}" type="presParOf" srcId="{81E4F6E9-D0F0-4D2A-8E02-C93C532E1E90}" destId="{D1E68F44-5D95-402E-85B6-1EF6B6023C0E}" srcOrd="0" destOrd="0" presId="urn:microsoft.com/office/officeart/2005/8/layout/venn2"/>
    <dgm:cxn modelId="{C313D479-0BA0-4D2E-9B82-7317C50FA861}" type="presParOf" srcId="{81E4F6E9-D0F0-4D2A-8E02-C93C532E1E90}" destId="{5873A3AA-5896-49EC-99A2-B19FD4684DB0}" srcOrd="1" destOrd="0" presId="urn:microsoft.com/office/officeart/2005/8/layout/venn2"/>
    <dgm:cxn modelId="{08B34360-416B-4CCC-B039-07EFF6627388}" type="presParOf" srcId="{C8E9373B-C4FD-48F0-9A95-C2D3F6A3E4F6}" destId="{394CCFBC-CB0E-4664-85C1-51A434238A58}" srcOrd="1" destOrd="0" presId="urn:microsoft.com/office/officeart/2005/8/layout/venn2"/>
    <dgm:cxn modelId="{60711927-906A-43BD-8FAE-F0DADA167D28}" type="presParOf" srcId="{394CCFBC-CB0E-4664-85C1-51A434238A58}" destId="{8486AA5C-8AB0-4EB8-A409-59DB29FE5363}" srcOrd="0" destOrd="0" presId="urn:microsoft.com/office/officeart/2005/8/layout/venn2"/>
    <dgm:cxn modelId="{AE3C1717-9675-481B-A6AA-3D7C8252B01E}" type="presParOf" srcId="{394CCFBC-CB0E-4664-85C1-51A434238A58}" destId="{317600C7-B770-4C1F-8E3C-8EC14DE243CD}" srcOrd="1" destOrd="0" presId="urn:microsoft.com/office/officeart/2005/8/layout/venn2"/>
    <dgm:cxn modelId="{3CC1CE3C-789C-4F5A-BACD-F6CF9126DE90}" type="presParOf" srcId="{C8E9373B-C4FD-48F0-9A95-C2D3F6A3E4F6}" destId="{5060B12D-8C21-4940-B6F1-3ABD6F83698D}" srcOrd="2" destOrd="0" presId="urn:microsoft.com/office/officeart/2005/8/layout/venn2"/>
    <dgm:cxn modelId="{172D5D5B-BA5E-44EC-B16E-D146BFA1C267}" type="presParOf" srcId="{5060B12D-8C21-4940-B6F1-3ABD6F83698D}" destId="{47863AD1-80A2-45EC-B323-BCBB5A206456}" srcOrd="0" destOrd="0" presId="urn:microsoft.com/office/officeart/2005/8/layout/venn2"/>
    <dgm:cxn modelId="{EAD0CF6F-BA7C-4F97-B2D2-C27AB1DE4E6F}" type="presParOf" srcId="{5060B12D-8C21-4940-B6F1-3ABD6F83698D}" destId="{AE15591C-A9B1-4264-A872-9AF6F1D45995}" srcOrd="1" destOrd="0" presId="urn:microsoft.com/office/officeart/2005/8/layout/venn2"/>
    <dgm:cxn modelId="{17B638D2-E91C-438A-934F-D3282BB82C41}" type="presParOf" srcId="{C8E9373B-C4FD-48F0-9A95-C2D3F6A3E4F6}" destId="{33B9A1C3-7AAC-4213-AA02-C3A8DC15C1C0}" srcOrd="3" destOrd="0" presId="urn:microsoft.com/office/officeart/2005/8/layout/venn2"/>
    <dgm:cxn modelId="{DB23DCD7-321E-41BE-9067-B0869CC8425C}" type="presParOf" srcId="{33B9A1C3-7AAC-4213-AA02-C3A8DC15C1C0}" destId="{9921D450-3FFD-4AA9-8556-4AA560F99B85}" srcOrd="0" destOrd="0" presId="urn:microsoft.com/office/officeart/2005/8/layout/venn2"/>
    <dgm:cxn modelId="{24A3117A-3548-4B6C-A87B-B0B6618DCB6A}" type="presParOf" srcId="{33B9A1C3-7AAC-4213-AA02-C3A8DC15C1C0}" destId="{ECDAEE1D-8CCF-4C41-8DED-24CF155C10AE}"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E68F44-5D95-402E-85B6-1EF6B6023C0E}">
      <dsp:nvSpPr>
        <dsp:cNvPr id="0" name=""/>
        <dsp:cNvSpPr/>
      </dsp:nvSpPr>
      <dsp:spPr>
        <a:xfrm>
          <a:off x="2409675" y="0"/>
          <a:ext cx="7011067" cy="6735453"/>
        </a:xfrm>
        <a:prstGeom prst="ellipse">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Dean</a:t>
          </a:r>
        </a:p>
        <a:p>
          <a:pPr lvl="0" algn="ctr" defTabSz="622300">
            <a:lnSpc>
              <a:spcPct val="90000"/>
            </a:lnSpc>
            <a:spcBef>
              <a:spcPct val="0"/>
            </a:spcBef>
            <a:spcAft>
              <a:spcPct val="35000"/>
            </a:spcAft>
          </a:pPr>
          <a:r>
            <a:rPr lang="en-US" sz="1400" kern="1200" dirty="0" smtClean="0"/>
            <a:t>Faculty Advisory Board</a:t>
          </a:r>
          <a:endParaRPr lang="en-US" sz="1400" kern="1200" dirty="0"/>
        </a:p>
      </dsp:txBody>
      <dsp:txXfrm>
        <a:off x="4935062" y="336772"/>
        <a:ext cx="1960294" cy="1010317"/>
      </dsp:txXfrm>
    </dsp:sp>
    <dsp:sp modelId="{8486AA5C-8AB0-4EB8-A409-59DB29FE5363}">
      <dsp:nvSpPr>
        <dsp:cNvPr id="0" name=""/>
        <dsp:cNvSpPr/>
      </dsp:nvSpPr>
      <dsp:spPr>
        <a:xfrm>
          <a:off x="2926069" y="1295645"/>
          <a:ext cx="5996924" cy="5456956"/>
        </a:xfrm>
        <a:prstGeom prst="ellipse">
          <a:avLst/>
        </a:prstGeom>
        <a:solidFill>
          <a:schemeClr val="bg1">
            <a:lumMod val="8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66725">
            <a:lnSpc>
              <a:spcPct val="90000"/>
            </a:lnSpc>
            <a:spcBef>
              <a:spcPct val="0"/>
            </a:spcBef>
            <a:spcAft>
              <a:spcPct val="35000"/>
            </a:spcAft>
          </a:pPr>
          <a:endParaRPr lang="en-US" sz="1050" b="1" kern="1200" dirty="0" smtClean="0"/>
        </a:p>
        <a:p>
          <a:pPr lvl="0" algn="ctr" defTabSz="466725">
            <a:lnSpc>
              <a:spcPct val="90000"/>
            </a:lnSpc>
            <a:spcBef>
              <a:spcPct val="0"/>
            </a:spcBef>
            <a:spcAft>
              <a:spcPct val="35000"/>
            </a:spcAft>
          </a:pPr>
          <a:endParaRPr lang="en-US" sz="1050" b="1" kern="1200" dirty="0" smtClean="0"/>
        </a:p>
        <a:p>
          <a:pPr lvl="0" algn="ctr" defTabSz="466725">
            <a:lnSpc>
              <a:spcPct val="90000"/>
            </a:lnSpc>
            <a:spcBef>
              <a:spcPct val="0"/>
            </a:spcBef>
            <a:spcAft>
              <a:spcPct val="35000"/>
            </a:spcAft>
          </a:pPr>
          <a:r>
            <a:rPr lang="en-US" sz="1200" b="1" kern="1200" dirty="0" smtClean="0">
              <a:solidFill>
                <a:schemeClr val="accent1">
                  <a:lumMod val="50000"/>
                </a:schemeClr>
              </a:solidFill>
            </a:rPr>
            <a:t>Associate Dean for Clinical Affairs and Quality </a:t>
          </a:r>
        </a:p>
        <a:p>
          <a:pPr lvl="0" algn="ctr" defTabSz="466725">
            <a:lnSpc>
              <a:spcPct val="90000"/>
            </a:lnSpc>
            <a:spcBef>
              <a:spcPct val="0"/>
            </a:spcBef>
            <a:spcAft>
              <a:spcPct val="35000"/>
            </a:spcAft>
          </a:pPr>
          <a:endParaRPr lang="en-US" sz="800" b="1" kern="1200" dirty="0" smtClean="0">
            <a:solidFill>
              <a:schemeClr val="accent1">
                <a:lumMod val="50000"/>
              </a:schemeClr>
            </a:solidFill>
          </a:endParaRPr>
        </a:p>
        <a:p>
          <a:pPr lvl="0" algn="ctr" defTabSz="466725">
            <a:lnSpc>
              <a:spcPct val="90000"/>
            </a:lnSpc>
            <a:spcBef>
              <a:spcPct val="0"/>
            </a:spcBef>
            <a:spcAft>
              <a:spcPct val="35000"/>
            </a:spcAft>
          </a:pPr>
          <a:r>
            <a:rPr lang="en-US" sz="1200" b="1" kern="1200" dirty="0" smtClean="0">
              <a:solidFill>
                <a:schemeClr val="accent1">
                  <a:lumMod val="50000"/>
                </a:schemeClr>
              </a:solidFill>
            </a:rPr>
            <a:t>Clinical Affairs and Quality Assurance Committee</a:t>
          </a:r>
        </a:p>
        <a:p>
          <a:pPr lvl="0" algn="ctr" defTabSz="466725">
            <a:lnSpc>
              <a:spcPct val="90000"/>
            </a:lnSpc>
            <a:spcBef>
              <a:spcPct val="0"/>
            </a:spcBef>
            <a:spcAft>
              <a:spcPct val="35000"/>
            </a:spcAft>
          </a:pPr>
          <a:endParaRPr lang="en-US" sz="1200" b="1" kern="1200" dirty="0" smtClean="0">
            <a:solidFill>
              <a:schemeClr val="accent1">
                <a:lumMod val="50000"/>
              </a:schemeClr>
            </a:solidFill>
          </a:endParaRPr>
        </a:p>
      </dsp:txBody>
      <dsp:txXfrm>
        <a:off x="4876568" y="1623062"/>
        <a:ext cx="2095924" cy="982252"/>
      </dsp:txXfrm>
    </dsp:sp>
    <dsp:sp modelId="{47863AD1-80A2-45EC-B323-BCBB5A206456}">
      <dsp:nvSpPr>
        <dsp:cNvPr id="0" name=""/>
        <dsp:cNvSpPr/>
      </dsp:nvSpPr>
      <dsp:spPr>
        <a:xfrm>
          <a:off x="4073130" y="3568112"/>
          <a:ext cx="3707866" cy="3150211"/>
        </a:xfrm>
        <a:prstGeom prst="ellipse">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endParaRPr lang="en-US" sz="1200" kern="1200" dirty="0"/>
        </a:p>
      </dsp:txBody>
      <dsp:txXfrm>
        <a:off x="5063131" y="3804378"/>
        <a:ext cx="1727865" cy="708797"/>
      </dsp:txXfrm>
    </dsp:sp>
    <dsp:sp modelId="{9921D450-3FFD-4AA9-8556-4AA560F99B85}">
      <dsp:nvSpPr>
        <dsp:cNvPr id="0" name=""/>
        <dsp:cNvSpPr/>
      </dsp:nvSpPr>
      <dsp:spPr>
        <a:xfrm>
          <a:off x="5240357" y="5539128"/>
          <a:ext cx="1166176" cy="1184119"/>
        </a:xfrm>
        <a:prstGeom prst="ellipse">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Standards of Care</a:t>
          </a:r>
          <a:endParaRPr lang="en-US" sz="1200" kern="1200" dirty="0"/>
        </a:p>
      </dsp:txBody>
      <dsp:txXfrm>
        <a:off x="5411140" y="5835158"/>
        <a:ext cx="824611" cy="592059"/>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D70EA2-8DB5-437C-8F81-76DE36994B8F}" type="datetimeFigureOut">
              <a:rPr lang="en-US" smtClean="0"/>
              <a:t>7/29/2019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03D87B-14D8-4952-9E3A-871F10FB38BD}" type="slidenum">
              <a:rPr lang="en-US" smtClean="0"/>
              <a:t>‹#›</a:t>
            </a:fld>
            <a:endParaRPr lang="en-US"/>
          </a:p>
        </p:txBody>
      </p:sp>
    </p:spTree>
    <p:extLst>
      <p:ext uri="{BB962C8B-B14F-4D97-AF65-F5344CB8AC3E}">
        <p14:creationId xmlns:p14="http://schemas.microsoft.com/office/powerpoint/2010/main" val="3032421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CQI program is centered on established Standards of Care which apply to all levels</a:t>
            </a:r>
            <a:r>
              <a:rPr lang="en-US" baseline="0" dirty="0" smtClean="0"/>
              <a:t> of care providers in the college</a:t>
            </a:r>
            <a:endParaRPr lang="en-US" dirty="0" smtClean="0"/>
          </a:p>
          <a:p>
            <a:r>
              <a:rPr lang="en-US" dirty="0" smtClean="0"/>
              <a:t>White bubbles represent</a:t>
            </a:r>
            <a:r>
              <a:rPr lang="en-US" baseline="0" dirty="0" smtClean="0"/>
              <a:t> some of the processes we have in place to provide measurement of performance against anticipated outcomes</a:t>
            </a:r>
            <a:endParaRPr lang="en-US" dirty="0" smtClean="0"/>
          </a:p>
          <a:p>
            <a:r>
              <a:rPr lang="en-US" dirty="0" smtClean="0"/>
              <a:t>Shared governance committee &amp; subcommittees review measured outcomes and recommend actions</a:t>
            </a:r>
          </a:p>
          <a:p>
            <a:r>
              <a:rPr lang="en-US" dirty="0" smtClean="0"/>
              <a:t>Reporting upward to clinical dean and ultimately the Faculty Advisory Board and the Dean.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65E614-92DA-4573-9FCE-C6D7679C39C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218587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7/29/2019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7/29/2019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7/29/2019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7/29/2019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7/29/2019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7/29/2019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7/29/2019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7/29/2019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7/29/2019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C97E59-F017-47F0-B407-E14D2DEEB006}"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F70BF-9AB9-440D-8858-145676C5674C}" type="slidenum">
              <a:rPr lang="en-US" smtClean="0"/>
              <a:t>‹#›</a:t>
            </a:fld>
            <a:endParaRPr lang="en-US"/>
          </a:p>
        </p:txBody>
      </p:sp>
    </p:spTree>
    <p:extLst>
      <p:ext uri="{BB962C8B-B14F-4D97-AF65-F5344CB8AC3E}">
        <p14:creationId xmlns:p14="http://schemas.microsoft.com/office/powerpoint/2010/main" val="4187866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C97E59-F017-47F0-B407-E14D2DEEB006}"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F70BF-9AB9-440D-8858-145676C5674C}" type="slidenum">
              <a:rPr lang="en-US" smtClean="0"/>
              <a:t>‹#›</a:t>
            </a:fld>
            <a:endParaRPr lang="en-US"/>
          </a:p>
        </p:txBody>
      </p:sp>
    </p:spTree>
    <p:extLst>
      <p:ext uri="{BB962C8B-B14F-4D97-AF65-F5344CB8AC3E}">
        <p14:creationId xmlns:p14="http://schemas.microsoft.com/office/powerpoint/2010/main" val="2636291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7/29/2019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0C97E59-F017-47F0-B407-E14D2DEEB006}"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F70BF-9AB9-440D-8858-145676C5674C}" type="slidenum">
              <a:rPr lang="en-US" smtClean="0"/>
              <a:t>‹#›</a:t>
            </a:fld>
            <a:endParaRPr lang="en-US"/>
          </a:p>
        </p:txBody>
      </p:sp>
    </p:spTree>
    <p:extLst>
      <p:ext uri="{BB962C8B-B14F-4D97-AF65-F5344CB8AC3E}">
        <p14:creationId xmlns:p14="http://schemas.microsoft.com/office/powerpoint/2010/main" val="36149101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C97E59-F017-47F0-B407-E14D2DEEB006}"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F70BF-9AB9-440D-8858-145676C5674C}" type="slidenum">
              <a:rPr lang="en-US" smtClean="0"/>
              <a:t>‹#›</a:t>
            </a:fld>
            <a:endParaRPr lang="en-US"/>
          </a:p>
        </p:txBody>
      </p:sp>
    </p:spTree>
    <p:extLst>
      <p:ext uri="{BB962C8B-B14F-4D97-AF65-F5344CB8AC3E}">
        <p14:creationId xmlns:p14="http://schemas.microsoft.com/office/powerpoint/2010/main" val="2665540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C97E59-F017-47F0-B407-E14D2DEEB006}" type="datetimeFigureOut">
              <a:rPr lang="en-US" smtClean="0"/>
              <a:t>7/29/2019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4F70BF-9AB9-440D-8858-145676C5674C}" type="slidenum">
              <a:rPr lang="en-US" smtClean="0"/>
              <a:t>‹#›</a:t>
            </a:fld>
            <a:endParaRPr lang="en-US"/>
          </a:p>
        </p:txBody>
      </p:sp>
    </p:spTree>
    <p:extLst>
      <p:ext uri="{BB962C8B-B14F-4D97-AF65-F5344CB8AC3E}">
        <p14:creationId xmlns:p14="http://schemas.microsoft.com/office/powerpoint/2010/main" val="1700184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C97E59-F017-47F0-B407-E14D2DEEB006}" type="datetimeFigureOut">
              <a:rPr lang="en-US" smtClean="0"/>
              <a:t>7/29/2019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4F70BF-9AB9-440D-8858-145676C5674C}" type="slidenum">
              <a:rPr lang="en-US" smtClean="0"/>
              <a:t>‹#›</a:t>
            </a:fld>
            <a:endParaRPr lang="en-US"/>
          </a:p>
        </p:txBody>
      </p:sp>
    </p:spTree>
    <p:extLst>
      <p:ext uri="{BB962C8B-B14F-4D97-AF65-F5344CB8AC3E}">
        <p14:creationId xmlns:p14="http://schemas.microsoft.com/office/powerpoint/2010/main" val="26142529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C97E59-F017-47F0-B407-E14D2DEEB006}" type="datetimeFigureOut">
              <a:rPr lang="en-US" smtClean="0"/>
              <a:t>7/29/2019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4F70BF-9AB9-440D-8858-145676C5674C}" type="slidenum">
              <a:rPr lang="en-US" smtClean="0"/>
              <a:t>‹#›</a:t>
            </a:fld>
            <a:endParaRPr lang="en-US"/>
          </a:p>
        </p:txBody>
      </p:sp>
    </p:spTree>
    <p:extLst>
      <p:ext uri="{BB962C8B-B14F-4D97-AF65-F5344CB8AC3E}">
        <p14:creationId xmlns:p14="http://schemas.microsoft.com/office/powerpoint/2010/main" val="17997541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C97E59-F017-47F0-B407-E14D2DEEB006}"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F70BF-9AB9-440D-8858-145676C5674C}" type="slidenum">
              <a:rPr lang="en-US" smtClean="0"/>
              <a:t>‹#›</a:t>
            </a:fld>
            <a:endParaRPr lang="en-US"/>
          </a:p>
        </p:txBody>
      </p:sp>
    </p:spTree>
    <p:extLst>
      <p:ext uri="{BB962C8B-B14F-4D97-AF65-F5344CB8AC3E}">
        <p14:creationId xmlns:p14="http://schemas.microsoft.com/office/powerpoint/2010/main" val="34033899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C97E59-F017-47F0-B407-E14D2DEEB006}"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F70BF-9AB9-440D-8858-145676C5674C}" type="slidenum">
              <a:rPr lang="en-US" smtClean="0"/>
              <a:t>‹#›</a:t>
            </a:fld>
            <a:endParaRPr lang="en-US"/>
          </a:p>
        </p:txBody>
      </p:sp>
    </p:spTree>
    <p:extLst>
      <p:ext uri="{BB962C8B-B14F-4D97-AF65-F5344CB8AC3E}">
        <p14:creationId xmlns:p14="http://schemas.microsoft.com/office/powerpoint/2010/main" val="28448480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C97E59-F017-47F0-B407-E14D2DEEB006}"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F70BF-9AB9-440D-8858-145676C5674C}" type="slidenum">
              <a:rPr lang="en-US" smtClean="0"/>
              <a:t>‹#›</a:t>
            </a:fld>
            <a:endParaRPr lang="en-US"/>
          </a:p>
        </p:txBody>
      </p:sp>
    </p:spTree>
    <p:extLst>
      <p:ext uri="{BB962C8B-B14F-4D97-AF65-F5344CB8AC3E}">
        <p14:creationId xmlns:p14="http://schemas.microsoft.com/office/powerpoint/2010/main" val="2243157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C97E59-F017-47F0-B407-E14D2DEEB006}"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F70BF-9AB9-440D-8858-145676C5674C}" type="slidenum">
              <a:rPr lang="en-US" smtClean="0"/>
              <a:t>‹#›</a:t>
            </a:fld>
            <a:endParaRPr lang="en-US"/>
          </a:p>
        </p:txBody>
      </p:sp>
    </p:spTree>
    <p:extLst>
      <p:ext uri="{BB962C8B-B14F-4D97-AF65-F5344CB8AC3E}">
        <p14:creationId xmlns:p14="http://schemas.microsoft.com/office/powerpoint/2010/main" val="20793985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12" name="Text Placeholder 11"/>
          <p:cNvSpPr>
            <a:spLocks noGrp="1"/>
          </p:cNvSpPr>
          <p:nvPr>
            <p:ph type="body" sz="quarter" idx="10" hasCustomPrompt="1"/>
          </p:nvPr>
        </p:nvSpPr>
        <p:spPr>
          <a:xfrm>
            <a:off x="269600" y="1"/>
            <a:ext cx="11786933" cy="927425"/>
          </a:xfrm>
          <a:prstGeom prst="rect">
            <a:avLst/>
          </a:prstGeom>
        </p:spPr>
        <p:txBody>
          <a:bodyPr anchor="b"/>
          <a:lstStyle>
            <a:lvl1pPr marL="0" indent="0">
              <a:spcBef>
                <a:spcPts val="0"/>
              </a:spcBef>
              <a:buNone/>
              <a:defRPr sz="5867" i="1">
                <a:solidFill>
                  <a:srgbClr val="003087"/>
                </a:solidFill>
                <a:latin typeface="Palatino"/>
              </a:defRPr>
            </a:lvl1pPr>
          </a:lstStyle>
          <a:p>
            <a:pPr lvl="0"/>
            <a:r>
              <a:rPr lang="en-US" sz="5867" i="1" dirty="0" smtClean="0">
                <a:latin typeface="Palatino"/>
              </a:rPr>
              <a:t>Headline</a:t>
            </a:r>
            <a:endParaRPr lang="en-US" dirty="0"/>
          </a:p>
        </p:txBody>
      </p:sp>
      <p:sp>
        <p:nvSpPr>
          <p:cNvPr id="14" name="Text Placeholder 13"/>
          <p:cNvSpPr>
            <a:spLocks noGrp="1"/>
          </p:cNvSpPr>
          <p:nvPr>
            <p:ph type="body" sz="quarter" idx="11" hasCustomPrompt="1"/>
          </p:nvPr>
        </p:nvSpPr>
        <p:spPr>
          <a:xfrm>
            <a:off x="269600" y="1318846"/>
            <a:ext cx="11652800" cy="4620847"/>
          </a:xfrm>
          <a:prstGeom prst="rect">
            <a:avLst/>
          </a:prstGeom>
        </p:spPr>
        <p:txBody>
          <a:bodyPr anchor="ctr"/>
          <a:lstStyle>
            <a:lvl1pPr marL="457189" marR="0" indent="-457189" algn="l" defTabSz="1219170" rtl="0" eaLnBrk="1" fontAlgn="auto" latinLnBrk="0" hangingPunct="1">
              <a:lnSpc>
                <a:spcPct val="150000"/>
              </a:lnSpc>
              <a:spcBef>
                <a:spcPts val="0"/>
              </a:spcBef>
              <a:spcAft>
                <a:spcPts val="0"/>
              </a:spcAft>
              <a:buClrTx/>
              <a:buSzTx/>
              <a:buFont typeface="Arial" panose="020B0604020202020204" pitchFamily="34" charset="0"/>
              <a:buChar char="•"/>
              <a:tabLst/>
              <a:defRPr sz="3733" baseline="0">
                <a:solidFill>
                  <a:srgbClr val="003087"/>
                </a:solidFill>
              </a:defRPr>
            </a:lvl1pPr>
          </a:lstStyle>
          <a:p>
            <a:pPr marL="457189" marR="0" lvl="0" indent="-457189" algn="l" defTabSz="1219170" rtl="0" eaLnBrk="1" fontAlgn="auto" latinLnBrk="0" hangingPunct="1">
              <a:lnSpc>
                <a:spcPct val="90000"/>
              </a:lnSpc>
              <a:spcBef>
                <a:spcPts val="1333"/>
              </a:spcBef>
              <a:spcAft>
                <a:spcPts val="0"/>
              </a:spcAft>
              <a:buClrTx/>
              <a:buSzTx/>
              <a:tabLst/>
              <a:defRPr/>
            </a:pPr>
            <a:r>
              <a:rPr lang="en-US" dirty="0" smtClean="0"/>
              <a:t>body copy body copy body copy body copy body copy body copy body copy body copy body copy body copy body copy body copy body copy body copy body copy body copy body copy body copy</a:t>
            </a:r>
          </a:p>
        </p:txBody>
      </p:sp>
      <p:sp>
        <p:nvSpPr>
          <p:cNvPr id="4" name="Text Placeholder 2"/>
          <p:cNvSpPr>
            <a:spLocks noGrp="1"/>
          </p:cNvSpPr>
          <p:nvPr>
            <p:ph type="body" sz="quarter" idx="16" hasCustomPrompt="1"/>
          </p:nvPr>
        </p:nvSpPr>
        <p:spPr>
          <a:xfrm>
            <a:off x="7662333" y="6299200"/>
            <a:ext cx="4394200" cy="474133"/>
          </a:xfrm>
          <a:prstGeom prst="rect">
            <a:avLst/>
          </a:prstGeom>
        </p:spPr>
        <p:txBody>
          <a:bodyPr/>
          <a:lstStyle>
            <a:lvl1pPr marL="0" indent="0" algn="r">
              <a:buNone/>
              <a:defRPr sz="2133" i="1">
                <a:solidFill>
                  <a:srgbClr val="003087"/>
                </a:solidFill>
                <a:latin typeface="+mn-lt"/>
              </a:defRPr>
            </a:lvl1pPr>
          </a:lstStyle>
          <a:p>
            <a:pPr lvl="0"/>
            <a:r>
              <a:rPr lang="en-US" dirty="0" smtClean="0"/>
              <a:t>Caption</a:t>
            </a:r>
            <a:endParaRPr lang="en-US" dirty="0"/>
          </a:p>
        </p:txBody>
      </p:sp>
    </p:spTree>
    <p:extLst>
      <p:ext uri="{BB962C8B-B14F-4D97-AF65-F5344CB8AC3E}">
        <p14:creationId xmlns:p14="http://schemas.microsoft.com/office/powerpoint/2010/main" val="3728187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7/29/2019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7/29/2019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7/29/2019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7/29/2019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7/29/2019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7/29/2019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7/29/2019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7/29/2019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C97E59-F017-47F0-B407-E14D2DEEB006}" type="datetimeFigureOut">
              <a:rPr lang="en-US" smtClean="0"/>
              <a:t>7/29/2019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4F70BF-9AB9-440D-8858-145676C5674C}" type="slidenum">
              <a:rPr lang="en-US" smtClean="0"/>
              <a:t>‹#›</a:t>
            </a:fld>
            <a:endParaRPr lang="en-US"/>
          </a:p>
        </p:txBody>
      </p:sp>
    </p:spTree>
    <p:extLst>
      <p:ext uri="{BB962C8B-B14F-4D97-AF65-F5344CB8AC3E}">
        <p14:creationId xmlns:p14="http://schemas.microsoft.com/office/powerpoint/2010/main" val="40375164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dental.ufl.edu/about/administration/shared-governance/committees/clinical-affairs-and-quality-assuranc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CLINICAL AFFAIRS AND QUALITY ASSURANCE </a:t>
            </a:r>
            <a:r>
              <a:rPr lang="en-US" dirty="0" smtClean="0">
                <a:solidFill>
                  <a:schemeClr val="accent1">
                    <a:lumMod val="40000"/>
                    <a:lumOff val="60000"/>
                  </a:schemeClr>
                </a:solidFill>
              </a:rPr>
              <a:t>CAQAC</a:t>
            </a:r>
            <a:endParaRPr lang="en-US" dirty="0">
              <a:solidFill>
                <a:schemeClr val="accent1">
                  <a:lumMod val="40000"/>
                  <a:lumOff val="60000"/>
                </a:schemeClr>
              </a:solidFill>
            </a:endParaRPr>
          </a:p>
        </p:txBody>
      </p:sp>
      <p:sp>
        <p:nvSpPr>
          <p:cNvPr id="3" name="Subtitle 2"/>
          <p:cNvSpPr>
            <a:spLocks noGrp="1"/>
          </p:cNvSpPr>
          <p:nvPr>
            <p:ph type="subTitle" idx="1"/>
          </p:nvPr>
        </p:nvSpPr>
        <p:spPr/>
        <p:txBody>
          <a:bodyPr/>
          <a:lstStyle/>
          <a:p>
            <a:r>
              <a:rPr lang="en-US" dirty="0" smtClean="0"/>
              <a:t>July 2018-june 2019 </a:t>
            </a:r>
          </a:p>
          <a:p>
            <a:endParaRPr lang="en-US" dirty="0"/>
          </a:p>
        </p:txBody>
      </p:sp>
    </p:spTree>
    <p:extLst>
      <p:ext uri="{BB962C8B-B14F-4D97-AF65-F5344CB8AC3E}">
        <p14:creationId xmlns:p14="http://schemas.microsoft.com/office/powerpoint/2010/main" val="223657042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nvPr>
        </p:nvGraphicFramePr>
        <p:xfrm>
          <a:off x="197963" y="122548"/>
          <a:ext cx="11854128" cy="67354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5171601" y="4553004"/>
            <a:ext cx="1701382"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5B9BD5">
                    <a:lumMod val="50000"/>
                  </a:srgbClr>
                </a:solidFill>
                <a:effectLst/>
                <a:uLnTx/>
                <a:uFillTx/>
                <a:latin typeface="Calibri" panose="020F0502020204030204"/>
                <a:ea typeface="+mn-ea"/>
                <a:cs typeface="+mn-cs"/>
              </a:rPr>
              <a:t>Predoctoral, Postdoctoral and Faculty </a:t>
            </a:r>
            <a:endParaRPr kumimoji="0" lang="en-US" sz="1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6" name="Oval 5"/>
          <p:cNvSpPr/>
          <p:nvPr/>
        </p:nvSpPr>
        <p:spPr>
          <a:xfrm>
            <a:off x="5246556" y="3455949"/>
            <a:ext cx="1558977" cy="704538"/>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w="0"/>
                <a:solidFill>
                  <a:srgbClr val="5B9BD5">
                    <a:lumMod val="50000"/>
                  </a:srgbClr>
                </a:solidFill>
                <a:effectLst>
                  <a:outerShdw blurRad="38100" dist="25400" dir="5400000" algn="ctr" rotWithShape="0">
                    <a:srgbClr val="6E747A">
                      <a:alpha val="43000"/>
                    </a:srgbClr>
                  </a:outerShdw>
                </a:effectLst>
                <a:uLnTx/>
                <a:uFillTx/>
                <a:latin typeface="Calibri" panose="020F0502020204030204"/>
                <a:ea typeface="+mn-ea"/>
                <a:cs typeface="+mn-cs"/>
              </a:rPr>
              <a:t>Professional Variance</a:t>
            </a:r>
            <a:endParaRPr kumimoji="0" lang="en-US" sz="1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7" name="Oval 6"/>
          <p:cNvSpPr/>
          <p:nvPr/>
        </p:nvSpPr>
        <p:spPr>
          <a:xfrm>
            <a:off x="3897443" y="3743630"/>
            <a:ext cx="1349113" cy="43471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5B9BD5">
                    <a:lumMod val="50000"/>
                  </a:srgbClr>
                </a:solidFill>
                <a:effectLst/>
                <a:uLnTx/>
                <a:uFillTx/>
                <a:latin typeface="Calibri" panose="020F0502020204030204"/>
                <a:ea typeface="+mn-ea"/>
                <a:cs typeface="+mn-cs"/>
              </a:rPr>
              <a:t>Clinic Surveillance</a:t>
            </a:r>
            <a:endParaRPr kumimoji="0" lang="en-US" sz="1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9" name="Oval 8"/>
          <p:cNvSpPr/>
          <p:nvPr/>
        </p:nvSpPr>
        <p:spPr>
          <a:xfrm>
            <a:off x="3462728" y="4313170"/>
            <a:ext cx="1319135" cy="33799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5B9BD5">
                    <a:lumMod val="50000"/>
                  </a:srgbClr>
                </a:solidFill>
                <a:effectLst/>
                <a:uLnTx/>
                <a:uFillTx/>
                <a:latin typeface="Calibri" panose="020F0502020204030204"/>
                <a:ea typeface="+mn-ea"/>
                <a:cs typeface="+mn-cs"/>
              </a:rPr>
              <a:t>Radiology QA</a:t>
            </a:r>
            <a:endParaRPr kumimoji="0" lang="en-US" sz="1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10" name="Oval 9"/>
          <p:cNvSpPr/>
          <p:nvPr/>
        </p:nvSpPr>
        <p:spPr>
          <a:xfrm>
            <a:off x="3797194" y="5123987"/>
            <a:ext cx="1521502" cy="7855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5B9BD5">
                    <a:lumMod val="50000"/>
                  </a:srgbClr>
                </a:solidFill>
                <a:effectLst/>
                <a:uLnTx/>
                <a:uFillTx/>
                <a:latin typeface="Calibri" panose="020F0502020204030204"/>
                <a:ea typeface="+mn-ea"/>
                <a:cs typeface="+mn-cs"/>
              </a:rPr>
              <a:t>Patient Satisfaction Surveys</a:t>
            </a:r>
            <a:endParaRPr kumimoji="0" lang="en-US" sz="1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11" name="Oval 10"/>
          <p:cNvSpPr/>
          <p:nvPr/>
        </p:nvSpPr>
        <p:spPr>
          <a:xfrm>
            <a:off x="6573354" y="5004859"/>
            <a:ext cx="1967332" cy="117396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5B9BD5">
                    <a:lumMod val="50000"/>
                  </a:srgbClr>
                </a:solidFill>
                <a:effectLst/>
                <a:uLnTx/>
                <a:uFillTx/>
                <a:latin typeface="Calibri" panose="020F0502020204030204"/>
                <a:ea typeface="+mn-ea"/>
                <a:cs typeface="+mn-cs"/>
              </a:rPr>
              <a:t>Event Reporting: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smtClean="0">
                <a:ln>
                  <a:noFill/>
                </a:ln>
                <a:solidFill>
                  <a:srgbClr val="5B9BD5">
                    <a:lumMod val="50000"/>
                  </a:srgbClr>
                </a:solidFill>
                <a:effectLst/>
                <a:uLnTx/>
                <a:uFillTx/>
                <a:latin typeface="Calibri" panose="020F0502020204030204"/>
                <a:ea typeface="+mn-ea"/>
                <a:cs typeface="+mn-cs"/>
              </a:rPr>
              <a:t>Safety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smtClean="0">
                <a:ln>
                  <a:noFill/>
                </a:ln>
                <a:solidFill>
                  <a:srgbClr val="5B9BD5">
                    <a:lumMod val="50000"/>
                  </a:srgbClr>
                </a:solidFill>
                <a:effectLst/>
                <a:uLnTx/>
                <a:uFillTx/>
                <a:latin typeface="Calibri" panose="020F0502020204030204"/>
                <a:ea typeface="+mn-ea"/>
                <a:cs typeface="+mn-cs"/>
              </a:rPr>
              <a:t>Patient Complaints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smtClean="0">
                <a:ln>
                  <a:noFill/>
                </a:ln>
                <a:solidFill>
                  <a:srgbClr val="5B9BD5">
                    <a:lumMod val="50000"/>
                  </a:srgbClr>
                </a:solidFill>
                <a:effectLst/>
                <a:uLnTx/>
                <a:uFillTx/>
                <a:latin typeface="Calibri" panose="020F0502020204030204"/>
                <a:ea typeface="+mn-ea"/>
                <a:cs typeface="+mn-cs"/>
              </a:rPr>
              <a:t>Prosthodontic Lab</a:t>
            </a:r>
            <a:endParaRPr kumimoji="0" lang="en-US" sz="105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12" name="Oval 11"/>
          <p:cNvSpPr/>
          <p:nvPr/>
        </p:nvSpPr>
        <p:spPr>
          <a:xfrm>
            <a:off x="6805533" y="3877003"/>
            <a:ext cx="1259171" cy="36172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5B9BD5">
                    <a:lumMod val="50000"/>
                  </a:srgbClr>
                </a:solidFill>
                <a:effectLst/>
                <a:uLnTx/>
                <a:uFillTx/>
                <a:latin typeface="Calibri" panose="020F0502020204030204"/>
                <a:ea typeface="+mn-ea"/>
                <a:cs typeface="+mn-cs"/>
              </a:rPr>
              <a:t>UF Privacy</a:t>
            </a:r>
            <a:endParaRPr kumimoji="0" lang="en-US" sz="1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13" name="Oval 12"/>
          <p:cNvSpPr/>
          <p:nvPr/>
        </p:nvSpPr>
        <p:spPr>
          <a:xfrm>
            <a:off x="8006618" y="4266379"/>
            <a:ext cx="1161740" cy="60495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5B9BD5">
                    <a:lumMod val="50000"/>
                  </a:srgbClr>
                </a:solidFill>
                <a:effectLst/>
                <a:uLnTx/>
                <a:uFillTx/>
                <a:latin typeface="Calibri" panose="020F0502020204030204"/>
                <a:ea typeface="+mn-ea"/>
                <a:cs typeface="+mn-cs"/>
              </a:rPr>
              <a:t>Self Insurance Program</a:t>
            </a:r>
            <a:endParaRPr kumimoji="0" lang="en-US" sz="1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14" name="Oval 13"/>
          <p:cNvSpPr/>
          <p:nvPr/>
        </p:nvSpPr>
        <p:spPr>
          <a:xfrm>
            <a:off x="3312824" y="4740633"/>
            <a:ext cx="1267604" cy="41760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5B9BD5">
                    <a:lumMod val="50000"/>
                  </a:srgbClr>
                </a:solidFill>
                <a:effectLst/>
                <a:uLnTx/>
                <a:uFillTx/>
                <a:latin typeface="Calibri" panose="020F0502020204030204"/>
                <a:ea typeface="+mn-ea"/>
                <a:cs typeface="+mn-cs"/>
              </a:rPr>
              <a:t>Chart Audit</a:t>
            </a:r>
            <a:endParaRPr kumimoji="0" lang="en-US" sz="1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cxnSp>
        <p:nvCxnSpPr>
          <p:cNvPr id="16" name="Straight Arrow Connector 15"/>
          <p:cNvCxnSpPr/>
          <p:nvPr/>
        </p:nvCxnSpPr>
        <p:spPr>
          <a:xfrm>
            <a:off x="6122477" y="1228731"/>
            <a:ext cx="0" cy="524655"/>
          </a:xfrm>
          <a:prstGeom prst="straightConnector1">
            <a:avLst/>
          </a:prstGeom>
          <a:ln w="9525" cap="flat" cmpd="sng" algn="ctr">
            <a:solidFill>
              <a:srgbClr val="002060"/>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22" name="Straight Arrow Connector 21"/>
          <p:cNvCxnSpPr/>
          <p:nvPr/>
        </p:nvCxnSpPr>
        <p:spPr>
          <a:xfrm>
            <a:off x="6122477" y="2177835"/>
            <a:ext cx="0" cy="256641"/>
          </a:xfrm>
          <a:prstGeom prst="straightConnector1">
            <a:avLst/>
          </a:prstGeom>
          <a:ln w="9525" cap="flat" cmpd="sng" algn="ctr">
            <a:solidFill>
              <a:srgbClr val="002060"/>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24" name="Straight Arrow Connector 23"/>
          <p:cNvCxnSpPr/>
          <p:nvPr/>
        </p:nvCxnSpPr>
        <p:spPr>
          <a:xfrm flipV="1">
            <a:off x="7768453" y="4760086"/>
            <a:ext cx="374754" cy="220166"/>
          </a:xfrm>
          <a:prstGeom prst="straightConnector1">
            <a:avLst/>
          </a:prstGeom>
          <a:ln w="9525" cap="flat" cmpd="sng" algn="ctr">
            <a:solidFill>
              <a:srgbClr val="002060"/>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26" name="Straight Arrow Connector 25"/>
          <p:cNvCxnSpPr/>
          <p:nvPr/>
        </p:nvCxnSpPr>
        <p:spPr>
          <a:xfrm>
            <a:off x="6022292" y="5158240"/>
            <a:ext cx="0" cy="421680"/>
          </a:xfrm>
          <a:prstGeom prst="straightConnector1">
            <a:avLst/>
          </a:prstGeom>
          <a:ln w="9525" cap="flat" cmpd="sng" algn="ctr">
            <a:solidFill>
              <a:srgbClr val="002060"/>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30" name="TextBox 29"/>
          <p:cNvSpPr txBox="1"/>
          <p:nvPr/>
        </p:nvSpPr>
        <p:spPr>
          <a:xfrm>
            <a:off x="423937" y="226348"/>
            <a:ext cx="3522689" cy="206210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1" u="none" strike="noStrike" kern="1200" cap="none" spc="0" normalizeH="0" baseline="0" noProof="0" dirty="0" smtClean="0">
                <a:ln>
                  <a:noFill/>
                </a:ln>
                <a:solidFill>
                  <a:srgbClr val="5B9BD5">
                    <a:lumMod val="50000"/>
                  </a:srgbClr>
                </a:solidFill>
                <a:effectLst/>
                <a:uLnTx/>
                <a:uFillTx/>
                <a:latin typeface="Calibri" panose="020F0502020204030204"/>
                <a:ea typeface="+mn-ea"/>
                <a:cs typeface="+mn-cs"/>
              </a:rPr>
              <a:t>CODA </a:t>
            </a:r>
            <a:r>
              <a:rPr kumimoji="0" lang="en-US" sz="3200" b="0" i="0" u="none" strike="noStrike" kern="1200" cap="none" spc="0" normalizeH="0" baseline="0" noProof="0" dirty="0" smtClean="0">
                <a:ln>
                  <a:noFill/>
                </a:ln>
                <a:solidFill>
                  <a:srgbClr val="5B9BD5">
                    <a:lumMod val="50000"/>
                  </a:srgbClr>
                </a:solidFill>
                <a:effectLst/>
                <a:uLnTx/>
                <a:uFillTx/>
                <a:latin typeface="Calibri" panose="020F0502020204030204"/>
                <a:ea typeface="+mn-ea"/>
                <a:cs typeface="+mn-cs"/>
              </a:rPr>
              <a:t>Standard 5-3 at UFCD: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srgbClr val="5B9BD5">
                    <a:lumMod val="50000"/>
                  </a:srgbClr>
                </a:solidFill>
                <a:effectLst/>
                <a:uLnTx/>
                <a:uFillTx/>
                <a:latin typeface="Calibri" panose="020F0502020204030204"/>
                <a:ea typeface="+mn-ea"/>
                <a:cs typeface="+mn-cs"/>
              </a:rPr>
              <a:t>CQI Patient Care Overview</a:t>
            </a:r>
            <a:endParaRPr kumimoji="0" lang="en-US" sz="32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
        <p:nvSpPr>
          <p:cNvPr id="32" name="TextBox 31"/>
          <p:cNvSpPr txBox="1"/>
          <p:nvPr/>
        </p:nvSpPr>
        <p:spPr>
          <a:xfrm>
            <a:off x="5205134" y="2744811"/>
            <a:ext cx="2563319" cy="110799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rPr>
              <a:t>Clinical Quality Improvement Team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5B9BD5">
                    <a:lumMod val="50000"/>
                  </a:srgbClr>
                </a:solidFill>
                <a:effectLst/>
                <a:uLnTx/>
                <a:uFillTx/>
                <a:latin typeface="Calibri" panose="020F0502020204030204"/>
                <a:ea typeface="+mn-ea"/>
                <a:cs typeface="+mn-cs"/>
              </a:rPr>
              <a:t>Patient Admission/Retention/Satisfaction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5B9BD5">
                    <a:lumMod val="50000"/>
                  </a:srgbClr>
                </a:solidFill>
                <a:effectLst/>
                <a:uLnTx/>
                <a:uFillTx/>
                <a:latin typeface="Calibri" panose="020F0502020204030204"/>
                <a:ea typeface="+mn-ea"/>
                <a:cs typeface="+mn-cs"/>
              </a:rPr>
              <a:t>Safety &amp; Infection Prevention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5B9BD5">
                    <a:lumMod val="50000"/>
                  </a:srgbClr>
                </a:solidFill>
                <a:effectLst/>
                <a:uLnTx/>
                <a:uFillTx/>
                <a:latin typeface="Calibri" panose="020F0502020204030204"/>
                <a:ea typeface="+mn-ea"/>
                <a:cs typeface="+mn-cs"/>
              </a:rPr>
              <a:t>Dental Materials &amp; Devices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smtClean="0">
              <a:ln>
                <a:noFill/>
              </a:ln>
              <a:solidFill>
                <a:srgbClr val="5B9BD5">
                  <a:lumMod val="50000"/>
                </a:srgbClr>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733824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760965" y="852898"/>
            <a:ext cx="9921363" cy="706964"/>
          </a:xfrm>
        </p:spPr>
        <p:txBody>
          <a:bodyPr/>
          <a:lstStyle/>
          <a:p>
            <a:r>
              <a:rPr lang="en-US" sz="4000" dirty="0" smtClean="0"/>
              <a:t>PDCA Cycle: Broad-based, Systematic and Continuous Quality Improvement</a:t>
            </a:r>
            <a:endParaRPr lang="en-US" sz="4000" dirty="0"/>
          </a:p>
        </p:txBody>
      </p:sp>
      <p:pic>
        <p:nvPicPr>
          <p:cNvPr id="8" name="Content Placeholder 7"/>
          <p:cNvPicPr>
            <a:picLocks noGrp="1" noChangeAspect="1"/>
          </p:cNvPicPr>
          <p:nvPr>
            <p:ph sz="half" idx="1"/>
          </p:nvPr>
        </p:nvPicPr>
        <p:blipFill>
          <a:blip r:embed="rId2"/>
          <a:stretch>
            <a:fillRect/>
          </a:stretch>
        </p:blipFill>
        <p:spPr>
          <a:xfrm>
            <a:off x="760965" y="2603499"/>
            <a:ext cx="5087300" cy="3810747"/>
          </a:xfrm>
          <a:prstGeom prst="rect">
            <a:avLst/>
          </a:prstGeom>
        </p:spPr>
      </p:pic>
      <p:sp>
        <p:nvSpPr>
          <p:cNvPr id="16" name="Content Placeholder 15"/>
          <p:cNvSpPr>
            <a:spLocks noGrp="1"/>
          </p:cNvSpPr>
          <p:nvPr>
            <p:ph sz="half" idx="2"/>
          </p:nvPr>
        </p:nvSpPr>
        <p:spPr>
          <a:xfrm>
            <a:off x="6053437" y="2636327"/>
            <a:ext cx="5609477" cy="3810746"/>
          </a:xfrm>
        </p:spPr>
        <p:txBody>
          <a:bodyPr>
            <a:noAutofit/>
          </a:bodyPr>
          <a:lstStyle/>
          <a:p>
            <a:r>
              <a:rPr lang="en-US" sz="2400" dirty="0" smtClean="0"/>
              <a:t>Plan- recognition of an opportunity and plan for change</a:t>
            </a:r>
          </a:p>
          <a:p>
            <a:r>
              <a:rPr lang="en-US" sz="2400" dirty="0" smtClean="0"/>
              <a:t>Do- a trial or test prior to the change or implementation of a change</a:t>
            </a:r>
          </a:p>
          <a:p>
            <a:r>
              <a:rPr lang="en-US" sz="2400" dirty="0" smtClean="0"/>
              <a:t>Check- review or evaluation of the change</a:t>
            </a:r>
          </a:p>
          <a:p>
            <a:r>
              <a:rPr lang="en-US" sz="2400" dirty="0" smtClean="0"/>
              <a:t>Act- action taken based on what was learned from the trial or test</a:t>
            </a:r>
            <a:endParaRPr lang="en-US" sz="2400" dirty="0"/>
          </a:p>
        </p:txBody>
      </p:sp>
    </p:spTree>
    <p:extLst>
      <p:ext uri="{BB962C8B-B14F-4D97-AF65-F5344CB8AC3E}">
        <p14:creationId xmlns:p14="http://schemas.microsoft.com/office/powerpoint/2010/main" val="90832366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20448" y="2229071"/>
            <a:ext cx="5228593" cy="2283824"/>
          </a:xfrm>
        </p:spPr>
        <p:txBody>
          <a:bodyPr/>
          <a:lstStyle/>
          <a:p>
            <a:r>
              <a:rPr lang="en-US" sz="6000" dirty="0" smtClean="0"/>
              <a:t>CAQAC </a:t>
            </a:r>
            <a:br>
              <a:rPr lang="en-US" sz="6000" dirty="0" smtClean="0"/>
            </a:br>
            <a:r>
              <a:rPr lang="en-US" sz="6000" dirty="0" smtClean="0"/>
              <a:t>Sub-committees</a:t>
            </a:r>
            <a:endParaRPr lang="en-US" sz="6000"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11220479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CAQAC Subcommittees &amp; Chairpersons</a:t>
            </a:r>
            <a:endParaRPr lang="en-US" sz="4800" dirty="0"/>
          </a:p>
        </p:txBody>
      </p:sp>
      <p:sp>
        <p:nvSpPr>
          <p:cNvPr id="3" name="Content Placeholder 2"/>
          <p:cNvSpPr>
            <a:spLocks noGrp="1"/>
          </p:cNvSpPr>
          <p:nvPr>
            <p:ph idx="1"/>
          </p:nvPr>
        </p:nvSpPr>
        <p:spPr>
          <a:xfrm>
            <a:off x="528242" y="2474259"/>
            <a:ext cx="11214847" cy="4383741"/>
          </a:xfrm>
        </p:spPr>
        <p:txBody>
          <a:bodyPr>
            <a:normAutofit/>
          </a:bodyPr>
          <a:lstStyle/>
          <a:p>
            <a:r>
              <a:rPr lang="en-US" sz="2600" dirty="0">
                <a:solidFill>
                  <a:schemeClr val="tx1"/>
                </a:solidFill>
              </a:rPr>
              <a:t>Clinical Quality Improvement Team (</a:t>
            </a:r>
            <a:r>
              <a:rPr lang="en-US" sz="2600" dirty="0" err="1">
                <a:solidFill>
                  <a:schemeClr val="tx1"/>
                </a:solidFill>
              </a:rPr>
              <a:t>CQuIT</a:t>
            </a:r>
            <a:r>
              <a:rPr lang="en-US" sz="2600" dirty="0" smtClean="0">
                <a:solidFill>
                  <a:schemeClr val="tx1"/>
                </a:solidFill>
              </a:rPr>
              <a:t>) -  Dr. Cesar Migliorati</a:t>
            </a:r>
            <a:endParaRPr lang="en-US" sz="2600" dirty="0">
              <a:solidFill>
                <a:schemeClr val="tx1"/>
              </a:solidFill>
            </a:endParaRPr>
          </a:p>
          <a:p>
            <a:r>
              <a:rPr lang="en-US" sz="2600" dirty="0">
                <a:solidFill>
                  <a:schemeClr val="tx1"/>
                </a:solidFill>
              </a:rPr>
              <a:t>Dental Materials and Devices (DMD) </a:t>
            </a:r>
            <a:r>
              <a:rPr lang="en-US" sz="2600" dirty="0" smtClean="0">
                <a:solidFill>
                  <a:schemeClr val="tx1"/>
                </a:solidFill>
              </a:rPr>
              <a:t>- Dr</a:t>
            </a:r>
            <a:r>
              <a:rPr lang="en-US" sz="2600" dirty="0">
                <a:solidFill>
                  <a:schemeClr val="tx1"/>
                </a:solidFill>
              </a:rPr>
              <a:t>. Monica Fernandez</a:t>
            </a:r>
          </a:p>
          <a:p>
            <a:r>
              <a:rPr lang="en-US" sz="2600" dirty="0">
                <a:solidFill>
                  <a:schemeClr val="tx1"/>
                </a:solidFill>
              </a:rPr>
              <a:t>Patient Admission/Retention/Satisfaction </a:t>
            </a:r>
            <a:r>
              <a:rPr lang="en-US" sz="2600" dirty="0" smtClean="0">
                <a:solidFill>
                  <a:schemeClr val="tx1"/>
                </a:solidFill>
              </a:rPr>
              <a:t>(PARS) </a:t>
            </a:r>
            <a:r>
              <a:rPr lang="en-US" sz="2600" i="1" dirty="0" smtClean="0">
                <a:solidFill>
                  <a:schemeClr val="tx1"/>
                </a:solidFill>
              </a:rPr>
              <a:t> - Dr. Andrew </a:t>
            </a:r>
            <a:r>
              <a:rPr lang="en-US" sz="2600" i="1" dirty="0" err="1" smtClean="0">
                <a:solidFill>
                  <a:schemeClr val="tx1"/>
                </a:solidFill>
              </a:rPr>
              <a:t>Corsaro</a:t>
            </a:r>
            <a:r>
              <a:rPr lang="en-US" sz="2600" i="1" dirty="0" smtClean="0">
                <a:solidFill>
                  <a:schemeClr val="tx1"/>
                </a:solidFill>
              </a:rPr>
              <a:t> (interim)</a:t>
            </a:r>
            <a:endParaRPr lang="en-US" sz="2600" i="1" dirty="0">
              <a:solidFill>
                <a:schemeClr val="tx1"/>
              </a:solidFill>
            </a:endParaRPr>
          </a:p>
          <a:p>
            <a:r>
              <a:rPr lang="en-US" sz="2600" dirty="0">
                <a:solidFill>
                  <a:schemeClr val="tx1"/>
                </a:solidFill>
              </a:rPr>
              <a:t>Infection Prevention and </a:t>
            </a:r>
            <a:r>
              <a:rPr lang="en-US" sz="2600" dirty="0" smtClean="0">
                <a:solidFill>
                  <a:schemeClr val="tx1"/>
                </a:solidFill>
              </a:rPr>
              <a:t>Safety (IPS) – Dr. Nicholas Kaleel</a:t>
            </a:r>
          </a:p>
          <a:p>
            <a:r>
              <a:rPr lang="en-US" sz="2600" dirty="0" smtClean="0">
                <a:solidFill>
                  <a:schemeClr val="tx1"/>
                </a:solidFill>
              </a:rPr>
              <a:t>Radiation Safety and Quality (RSQ) - Dr</a:t>
            </a:r>
            <a:r>
              <a:rPr lang="en-US" sz="2600" dirty="0">
                <a:solidFill>
                  <a:schemeClr val="tx1"/>
                </a:solidFill>
              </a:rPr>
              <a:t>. Deeba </a:t>
            </a:r>
            <a:r>
              <a:rPr lang="en-US" sz="2600" dirty="0" err="1" smtClean="0">
                <a:solidFill>
                  <a:schemeClr val="tx1"/>
                </a:solidFill>
              </a:rPr>
              <a:t>Kashtwari</a:t>
            </a:r>
            <a:endParaRPr lang="en-US" sz="2600" dirty="0">
              <a:solidFill>
                <a:schemeClr val="tx1"/>
              </a:solidFill>
            </a:endParaRPr>
          </a:p>
        </p:txBody>
      </p:sp>
    </p:spTree>
    <p:extLst>
      <p:ext uri="{BB962C8B-B14F-4D97-AF65-F5344CB8AC3E}">
        <p14:creationId xmlns:p14="http://schemas.microsoft.com/office/powerpoint/2010/main" val="6766871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41218" y="921910"/>
            <a:ext cx="8761413" cy="706964"/>
          </a:xfrm>
        </p:spPr>
        <p:txBody>
          <a:bodyPr/>
          <a:lstStyle/>
          <a:p>
            <a:r>
              <a:rPr lang="en-US" sz="4800" dirty="0" err="1" smtClean="0"/>
              <a:t>CQuIT</a:t>
            </a:r>
            <a:r>
              <a:rPr lang="en-US" sz="4800" dirty="0" smtClean="0"/>
              <a:t>: Clinical Quality Improvement Team</a:t>
            </a:r>
            <a:endParaRPr lang="en-US" sz="4800" dirty="0"/>
          </a:p>
        </p:txBody>
      </p:sp>
      <p:sp>
        <p:nvSpPr>
          <p:cNvPr id="5" name="Content Placeholder 4"/>
          <p:cNvSpPr>
            <a:spLocks noGrp="1"/>
          </p:cNvSpPr>
          <p:nvPr>
            <p:ph idx="1"/>
          </p:nvPr>
        </p:nvSpPr>
        <p:spPr>
          <a:xfrm>
            <a:off x="441976" y="2482729"/>
            <a:ext cx="11308978" cy="3945219"/>
          </a:xfrm>
        </p:spPr>
        <p:txBody>
          <a:bodyPr>
            <a:normAutofit/>
          </a:bodyPr>
          <a:lstStyle/>
          <a:p>
            <a:r>
              <a:rPr lang="en-US" sz="2400" dirty="0" smtClean="0"/>
              <a:t>Permanent subcommittee of CAQAC</a:t>
            </a:r>
          </a:p>
          <a:p>
            <a:r>
              <a:rPr lang="en-US" sz="2400" dirty="0" smtClean="0"/>
              <a:t>Charge: </a:t>
            </a:r>
          </a:p>
          <a:p>
            <a:pPr lvl="1"/>
            <a:r>
              <a:rPr lang="en-US" sz="2000" dirty="0" smtClean="0"/>
              <a:t>Develop/approve outcome assessment tools</a:t>
            </a:r>
          </a:p>
          <a:p>
            <a:pPr lvl="1"/>
            <a:r>
              <a:rPr lang="en-US" sz="2000" dirty="0" smtClean="0"/>
              <a:t>Ensure program compliance with safety event reporting and Remediation Action Plan (RAP) implementation</a:t>
            </a:r>
          </a:p>
          <a:p>
            <a:pPr lvl="2"/>
            <a:r>
              <a:rPr lang="en-US" sz="1600" dirty="0"/>
              <a:t>Develops focused  workgroups as needed for </a:t>
            </a:r>
            <a:r>
              <a:rPr lang="en-US" sz="1600" dirty="0" smtClean="0"/>
              <a:t>RAP</a:t>
            </a:r>
          </a:p>
          <a:p>
            <a:pPr lvl="1"/>
            <a:r>
              <a:rPr lang="en-US" sz="2000" dirty="0" smtClean="0"/>
              <a:t>Develop/approve/monitor and revise Standards of Care (SOC)</a:t>
            </a:r>
          </a:p>
          <a:p>
            <a:pPr lvl="1"/>
            <a:r>
              <a:rPr lang="en-US" sz="2000" dirty="0" smtClean="0"/>
              <a:t>Ensure compliance with program revisions, reviews reports/reassesses program</a:t>
            </a:r>
          </a:p>
          <a:p>
            <a:pPr lvl="1"/>
            <a:r>
              <a:rPr lang="en-US" sz="2000" dirty="0" smtClean="0"/>
              <a:t>Summarizes activities, reports trends/results , and refers up to CAQAC for action</a:t>
            </a:r>
          </a:p>
          <a:p>
            <a:pPr lvl="1"/>
            <a:endParaRPr lang="en-US" sz="1800" dirty="0" smtClean="0"/>
          </a:p>
        </p:txBody>
      </p:sp>
    </p:spTree>
    <p:extLst>
      <p:ext uri="{BB962C8B-B14F-4D97-AF65-F5344CB8AC3E}">
        <p14:creationId xmlns:p14="http://schemas.microsoft.com/office/powerpoint/2010/main" val="376355634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92976" y="956415"/>
            <a:ext cx="9300261" cy="706964"/>
          </a:xfrm>
        </p:spPr>
        <p:txBody>
          <a:bodyPr/>
          <a:lstStyle/>
          <a:p>
            <a:r>
              <a:rPr lang="en-US" sz="4800" dirty="0" err="1" smtClean="0"/>
              <a:t>CQuIT</a:t>
            </a:r>
            <a:r>
              <a:rPr lang="en-US" sz="4800" dirty="0" smtClean="0"/>
              <a:t>: Clinical Quality Improvement Team</a:t>
            </a:r>
            <a:endParaRPr lang="en-US" sz="4800" dirty="0"/>
          </a:p>
        </p:txBody>
      </p:sp>
      <p:graphicFrame>
        <p:nvGraphicFramePr>
          <p:cNvPr id="3" name="Table 2"/>
          <p:cNvGraphicFramePr>
            <a:graphicFrameLocks noGrp="1"/>
          </p:cNvGraphicFramePr>
          <p:nvPr>
            <p:extLst>
              <p:ext uri="{D42A27DB-BD31-4B8C-83A1-F6EECF244321}">
                <p14:modId xmlns:p14="http://schemas.microsoft.com/office/powerpoint/2010/main" val="682558363"/>
              </p:ext>
            </p:extLst>
          </p:nvPr>
        </p:nvGraphicFramePr>
        <p:xfrm>
          <a:off x="1292976" y="2672465"/>
          <a:ext cx="9679824" cy="3657600"/>
        </p:xfrm>
        <a:graphic>
          <a:graphicData uri="http://schemas.openxmlformats.org/drawingml/2006/table">
            <a:tbl>
              <a:tblPr firstRow="1" bandRow="1">
                <a:tableStyleId>{5C22544A-7EE6-4342-B048-85BDC9FD1C3A}</a:tableStyleId>
              </a:tblPr>
              <a:tblGrid>
                <a:gridCol w="6226122">
                  <a:extLst>
                    <a:ext uri="{9D8B030D-6E8A-4147-A177-3AD203B41FA5}">
                      <a16:colId xmlns:a16="http://schemas.microsoft.com/office/drawing/2014/main" val="1736496741"/>
                    </a:ext>
                  </a:extLst>
                </a:gridCol>
                <a:gridCol w="3453702">
                  <a:extLst>
                    <a:ext uri="{9D8B030D-6E8A-4147-A177-3AD203B41FA5}">
                      <a16:colId xmlns:a16="http://schemas.microsoft.com/office/drawing/2014/main" val="3122923427"/>
                    </a:ext>
                  </a:extLst>
                </a:gridCol>
              </a:tblGrid>
              <a:tr h="370840">
                <a:tc>
                  <a:txBody>
                    <a:bodyPr/>
                    <a:lstStyle/>
                    <a:p>
                      <a:r>
                        <a:rPr lang="en-US" sz="2400" dirty="0" smtClean="0"/>
                        <a:t>MEMBERS</a:t>
                      </a:r>
                      <a:endParaRPr lang="en-US" sz="2400" dirty="0"/>
                    </a:p>
                  </a:txBody>
                  <a:tcPr/>
                </a:tc>
                <a:tc>
                  <a:txBody>
                    <a:bodyPr/>
                    <a:lstStyle/>
                    <a:p>
                      <a:endParaRPr lang="en-US" sz="2400" dirty="0"/>
                    </a:p>
                  </a:txBody>
                  <a:tcPr/>
                </a:tc>
                <a:extLst>
                  <a:ext uri="{0D108BD9-81ED-4DB2-BD59-A6C34878D82A}">
                    <a16:rowId xmlns:a16="http://schemas.microsoft.com/office/drawing/2014/main" val="2428617578"/>
                  </a:ext>
                </a:extLst>
              </a:tr>
              <a:tr h="370840">
                <a:tc>
                  <a:txBody>
                    <a:bodyPr/>
                    <a:lstStyle/>
                    <a:p>
                      <a:r>
                        <a:rPr lang="en-US" sz="2400" dirty="0" smtClean="0"/>
                        <a:t>Chair / Clinical Dean</a:t>
                      </a:r>
                      <a:endParaRPr lang="en-US" sz="2400" dirty="0"/>
                    </a:p>
                  </a:txBody>
                  <a:tcPr/>
                </a:tc>
                <a:tc>
                  <a:txBody>
                    <a:bodyPr/>
                    <a:lstStyle/>
                    <a:p>
                      <a:r>
                        <a:rPr lang="en-US" sz="2400" dirty="0" smtClean="0"/>
                        <a:t>Dr. Cesar </a:t>
                      </a:r>
                      <a:r>
                        <a:rPr lang="en-US" sz="2400" dirty="0" err="1" smtClean="0"/>
                        <a:t>Migliorati</a:t>
                      </a:r>
                      <a:endParaRPr lang="en-US" sz="2400" dirty="0"/>
                    </a:p>
                  </a:txBody>
                  <a:tcPr/>
                </a:tc>
                <a:extLst>
                  <a:ext uri="{0D108BD9-81ED-4DB2-BD59-A6C34878D82A}">
                    <a16:rowId xmlns:a16="http://schemas.microsoft.com/office/drawing/2014/main" val="1193157687"/>
                  </a:ext>
                </a:extLst>
              </a:tr>
              <a:tr h="370840">
                <a:tc>
                  <a:txBody>
                    <a:bodyPr/>
                    <a:lstStyle/>
                    <a:p>
                      <a:r>
                        <a:rPr lang="en-US" sz="2400" dirty="0" smtClean="0"/>
                        <a:t>Department Chairs</a:t>
                      </a:r>
                      <a:endParaRPr lang="en-US" sz="2400" dirty="0"/>
                    </a:p>
                  </a:txBody>
                  <a:tcPr/>
                </a:tc>
                <a:tc>
                  <a:txBody>
                    <a:bodyPr/>
                    <a:lstStyle/>
                    <a:p>
                      <a:endParaRPr lang="en-US" sz="2400" dirty="0"/>
                    </a:p>
                  </a:txBody>
                  <a:tcPr/>
                </a:tc>
                <a:extLst>
                  <a:ext uri="{0D108BD9-81ED-4DB2-BD59-A6C34878D82A}">
                    <a16:rowId xmlns:a16="http://schemas.microsoft.com/office/drawing/2014/main" val="172205078"/>
                  </a:ext>
                </a:extLst>
              </a:tr>
              <a:tr h="370840">
                <a:tc>
                  <a:txBody>
                    <a:bodyPr/>
                    <a:lstStyle/>
                    <a:p>
                      <a:r>
                        <a:rPr lang="en-US" sz="2400" dirty="0" smtClean="0"/>
                        <a:t>Graduate Program Directors</a:t>
                      </a:r>
                      <a:endParaRPr lang="en-US" sz="2400" dirty="0"/>
                    </a:p>
                  </a:txBody>
                  <a:tcPr/>
                </a:tc>
                <a:tc>
                  <a:txBody>
                    <a:bodyPr/>
                    <a:lstStyle/>
                    <a:p>
                      <a:endParaRPr lang="en-US" sz="2400" dirty="0"/>
                    </a:p>
                  </a:txBody>
                  <a:tcPr/>
                </a:tc>
                <a:extLst>
                  <a:ext uri="{0D108BD9-81ED-4DB2-BD59-A6C34878D82A}">
                    <a16:rowId xmlns:a16="http://schemas.microsoft.com/office/drawing/2014/main" val="2597271121"/>
                  </a:ext>
                </a:extLst>
              </a:tr>
              <a:tr h="370840">
                <a:tc>
                  <a:txBody>
                    <a:bodyPr/>
                    <a:lstStyle/>
                    <a:p>
                      <a:r>
                        <a:rPr lang="en-US" sz="2400" dirty="0" smtClean="0"/>
                        <a:t>Division Director of General Dentistry</a:t>
                      </a:r>
                      <a:endParaRPr lang="en-US" sz="2400" dirty="0"/>
                    </a:p>
                  </a:txBody>
                  <a:tcPr/>
                </a:tc>
                <a:tc>
                  <a:txBody>
                    <a:bodyPr/>
                    <a:lstStyle/>
                    <a:p>
                      <a:r>
                        <a:rPr lang="en-US" sz="2400" dirty="0" smtClean="0"/>
                        <a:t>Dr. Stephen Howard</a:t>
                      </a:r>
                      <a:endParaRPr lang="en-US" sz="2400" dirty="0"/>
                    </a:p>
                  </a:txBody>
                  <a:tcPr/>
                </a:tc>
                <a:extLst>
                  <a:ext uri="{0D108BD9-81ED-4DB2-BD59-A6C34878D82A}">
                    <a16:rowId xmlns:a16="http://schemas.microsoft.com/office/drawing/2014/main" val="222210350"/>
                  </a:ext>
                </a:extLst>
              </a:tr>
              <a:tr h="370840">
                <a:tc>
                  <a:txBody>
                    <a:bodyPr/>
                    <a:lstStyle/>
                    <a:p>
                      <a:r>
                        <a:rPr lang="en-US" sz="2400" dirty="0" smtClean="0"/>
                        <a:t>Patient Advocate</a:t>
                      </a:r>
                      <a:endParaRPr lang="en-US" sz="2400" dirty="0"/>
                    </a:p>
                  </a:txBody>
                  <a:tcPr/>
                </a:tc>
                <a:tc>
                  <a:txBody>
                    <a:bodyPr/>
                    <a:lstStyle/>
                    <a:p>
                      <a:r>
                        <a:rPr lang="en-US" sz="2400" dirty="0" smtClean="0"/>
                        <a:t>Jerri </a:t>
                      </a:r>
                      <a:r>
                        <a:rPr lang="en-US" sz="2400" dirty="0" err="1" smtClean="0"/>
                        <a:t>Wainer</a:t>
                      </a:r>
                      <a:endParaRPr lang="en-US" sz="2400" dirty="0"/>
                    </a:p>
                  </a:txBody>
                  <a:tcPr/>
                </a:tc>
                <a:extLst>
                  <a:ext uri="{0D108BD9-81ED-4DB2-BD59-A6C34878D82A}">
                    <a16:rowId xmlns:a16="http://schemas.microsoft.com/office/drawing/2014/main" val="3533030180"/>
                  </a:ext>
                </a:extLst>
              </a:tr>
              <a:tr h="370840">
                <a:tc>
                  <a:txBody>
                    <a:bodyPr/>
                    <a:lstStyle/>
                    <a:p>
                      <a:r>
                        <a:rPr lang="en-US" sz="2400" dirty="0" smtClean="0"/>
                        <a:t>Chair CAQAC</a:t>
                      </a:r>
                      <a:endParaRPr lang="en-US" sz="2400" dirty="0"/>
                    </a:p>
                  </a:txBody>
                  <a:tcPr/>
                </a:tc>
                <a:tc>
                  <a:txBody>
                    <a:bodyPr/>
                    <a:lstStyle/>
                    <a:p>
                      <a:r>
                        <a:rPr lang="en-US" sz="2400" dirty="0" smtClean="0"/>
                        <a:t>Dr. Annetty</a:t>
                      </a:r>
                      <a:r>
                        <a:rPr lang="en-US" sz="2400" baseline="0" dirty="0" smtClean="0"/>
                        <a:t> Soto</a:t>
                      </a:r>
                      <a:endParaRPr lang="en-US" sz="2400" dirty="0"/>
                    </a:p>
                  </a:txBody>
                  <a:tcPr/>
                </a:tc>
                <a:extLst>
                  <a:ext uri="{0D108BD9-81ED-4DB2-BD59-A6C34878D82A}">
                    <a16:rowId xmlns:a16="http://schemas.microsoft.com/office/drawing/2014/main" val="3258470623"/>
                  </a:ext>
                </a:extLst>
              </a:tr>
              <a:tr h="370840">
                <a:tc>
                  <a:txBody>
                    <a:bodyPr/>
                    <a:lstStyle/>
                    <a:p>
                      <a:r>
                        <a:rPr lang="en-US" sz="2400" dirty="0" smtClean="0"/>
                        <a:t>Vice-Chair CAQAC</a:t>
                      </a:r>
                      <a:endParaRPr lang="en-US" sz="2400" dirty="0"/>
                    </a:p>
                  </a:txBody>
                  <a:tcPr/>
                </a:tc>
                <a:tc>
                  <a:txBody>
                    <a:bodyPr/>
                    <a:lstStyle/>
                    <a:p>
                      <a:r>
                        <a:rPr lang="en-US" sz="2400" dirty="0" smtClean="0"/>
                        <a:t>TBD</a:t>
                      </a:r>
                      <a:endParaRPr lang="en-US" sz="2400" dirty="0"/>
                    </a:p>
                  </a:txBody>
                  <a:tcPr/>
                </a:tc>
                <a:extLst>
                  <a:ext uri="{0D108BD9-81ED-4DB2-BD59-A6C34878D82A}">
                    <a16:rowId xmlns:a16="http://schemas.microsoft.com/office/drawing/2014/main" val="2071907895"/>
                  </a:ext>
                </a:extLst>
              </a:tr>
            </a:tbl>
          </a:graphicData>
        </a:graphic>
      </p:graphicFrame>
    </p:spTree>
    <p:extLst>
      <p:ext uri="{BB962C8B-B14F-4D97-AF65-F5344CB8AC3E}">
        <p14:creationId xmlns:p14="http://schemas.microsoft.com/office/powerpoint/2010/main" val="332569143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1005" y="2413717"/>
            <a:ext cx="11228293" cy="3864535"/>
          </a:xfrm>
        </p:spPr>
        <p:txBody>
          <a:bodyPr>
            <a:noAutofit/>
          </a:bodyPr>
          <a:lstStyle/>
          <a:p>
            <a:r>
              <a:rPr lang="en-US" sz="3200" dirty="0" smtClean="0"/>
              <a:t>Charge: </a:t>
            </a:r>
          </a:p>
          <a:p>
            <a:pPr lvl="1"/>
            <a:r>
              <a:rPr lang="en-US" sz="2800" dirty="0" smtClean="0"/>
              <a:t>Formally </a:t>
            </a:r>
            <a:r>
              <a:rPr lang="en-US" sz="2800" dirty="0"/>
              <a:t>evaluate new materials, procedures and instrumentation before </a:t>
            </a:r>
            <a:r>
              <a:rPr lang="en-US" sz="2800" dirty="0" smtClean="0"/>
              <a:t>being introduced into the </a:t>
            </a:r>
            <a:r>
              <a:rPr lang="en-US" sz="2800" dirty="0"/>
              <a:t>pre-clinical </a:t>
            </a:r>
            <a:r>
              <a:rPr lang="en-US" sz="2800" dirty="0" smtClean="0"/>
              <a:t>and/or </a:t>
            </a:r>
            <a:r>
              <a:rPr lang="en-US" sz="2800" dirty="0"/>
              <a:t>clinical </a:t>
            </a:r>
            <a:r>
              <a:rPr lang="en-US" sz="2800" dirty="0" smtClean="0"/>
              <a:t>program</a:t>
            </a:r>
          </a:p>
          <a:p>
            <a:pPr lvl="2"/>
            <a:r>
              <a:rPr lang="en-US" sz="2400" dirty="0" smtClean="0"/>
              <a:t>EVIDENCE BASED DECISION MAKING:  Scientific literature review, systematic reviews, clinical guidelines and member’s unique expertise. </a:t>
            </a:r>
            <a:endParaRPr lang="en-US" sz="2400" dirty="0"/>
          </a:p>
        </p:txBody>
      </p:sp>
      <p:sp>
        <p:nvSpPr>
          <p:cNvPr id="5" name="Title 1"/>
          <p:cNvSpPr>
            <a:spLocks noGrp="1"/>
          </p:cNvSpPr>
          <p:nvPr>
            <p:ph type="title"/>
          </p:nvPr>
        </p:nvSpPr>
        <p:spPr>
          <a:xfrm>
            <a:off x="1016930" y="870152"/>
            <a:ext cx="9662571" cy="706964"/>
          </a:xfrm>
        </p:spPr>
        <p:txBody>
          <a:bodyPr/>
          <a:lstStyle/>
          <a:p>
            <a:r>
              <a:rPr lang="en-US" sz="4800" dirty="0" smtClean="0"/>
              <a:t>Dental Materials and Devices (DMD)</a:t>
            </a:r>
            <a:endParaRPr lang="en-US" sz="4800" dirty="0"/>
          </a:p>
        </p:txBody>
      </p:sp>
    </p:spTree>
    <p:extLst>
      <p:ext uri="{BB962C8B-B14F-4D97-AF65-F5344CB8AC3E}">
        <p14:creationId xmlns:p14="http://schemas.microsoft.com/office/powerpoint/2010/main" val="139779247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930" y="870152"/>
            <a:ext cx="9662571" cy="706964"/>
          </a:xfrm>
        </p:spPr>
        <p:txBody>
          <a:bodyPr/>
          <a:lstStyle/>
          <a:p>
            <a:r>
              <a:rPr lang="en-US" sz="4800" dirty="0" smtClean="0"/>
              <a:t>Dental Materials and Devices (DMD)</a:t>
            </a:r>
            <a:endParaRPr lang="en-US" sz="4800" dirty="0"/>
          </a:p>
        </p:txBody>
      </p:sp>
      <p:graphicFrame>
        <p:nvGraphicFramePr>
          <p:cNvPr id="4" name="Table 3"/>
          <p:cNvGraphicFramePr>
            <a:graphicFrameLocks noGrp="1"/>
          </p:cNvGraphicFramePr>
          <p:nvPr>
            <p:extLst>
              <p:ext uri="{D42A27DB-BD31-4B8C-83A1-F6EECF244321}">
                <p14:modId xmlns:p14="http://schemas.microsoft.com/office/powerpoint/2010/main" val="532836238"/>
              </p:ext>
            </p:extLst>
          </p:nvPr>
        </p:nvGraphicFramePr>
        <p:xfrm>
          <a:off x="1686340" y="2157620"/>
          <a:ext cx="8814105" cy="4700380"/>
        </p:xfrm>
        <a:graphic>
          <a:graphicData uri="http://schemas.openxmlformats.org/drawingml/2006/table">
            <a:tbl>
              <a:tblPr firstRow="1" bandRow="1">
                <a:tableStyleId>{5C22544A-7EE6-4342-B048-85BDC9FD1C3A}</a:tableStyleId>
              </a:tblPr>
              <a:tblGrid>
                <a:gridCol w="4674420">
                  <a:extLst>
                    <a:ext uri="{9D8B030D-6E8A-4147-A177-3AD203B41FA5}">
                      <a16:colId xmlns:a16="http://schemas.microsoft.com/office/drawing/2014/main" val="1736496741"/>
                    </a:ext>
                  </a:extLst>
                </a:gridCol>
                <a:gridCol w="4139685">
                  <a:extLst>
                    <a:ext uri="{9D8B030D-6E8A-4147-A177-3AD203B41FA5}">
                      <a16:colId xmlns:a16="http://schemas.microsoft.com/office/drawing/2014/main" val="3122923427"/>
                    </a:ext>
                  </a:extLst>
                </a:gridCol>
              </a:tblGrid>
              <a:tr h="470038">
                <a:tc>
                  <a:txBody>
                    <a:bodyPr/>
                    <a:lstStyle/>
                    <a:p>
                      <a:r>
                        <a:rPr lang="en-US" sz="2400" dirty="0" smtClean="0"/>
                        <a:t>MEMBERS</a:t>
                      </a:r>
                      <a:endParaRPr lang="en-US" sz="2400" dirty="0"/>
                    </a:p>
                  </a:txBody>
                  <a:tcPr/>
                </a:tc>
                <a:tc>
                  <a:txBody>
                    <a:bodyPr/>
                    <a:lstStyle/>
                    <a:p>
                      <a:endParaRPr lang="en-US" sz="2400" dirty="0"/>
                    </a:p>
                  </a:txBody>
                  <a:tcPr/>
                </a:tc>
                <a:extLst>
                  <a:ext uri="{0D108BD9-81ED-4DB2-BD59-A6C34878D82A}">
                    <a16:rowId xmlns:a16="http://schemas.microsoft.com/office/drawing/2014/main" val="2428617578"/>
                  </a:ext>
                </a:extLst>
              </a:tr>
              <a:tr h="470038">
                <a:tc>
                  <a:txBody>
                    <a:bodyPr/>
                    <a:lstStyle/>
                    <a:p>
                      <a:r>
                        <a:rPr lang="en-US" sz="2400" dirty="0" smtClean="0"/>
                        <a:t>Chair/ Prosthodontics</a:t>
                      </a:r>
                      <a:endParaRPr lang="en-US" sz="2400" dirty="0"/>
                    </a:p>
                  </a:txBody>
                  <a:tcPr/>
                </a:tc>
                <a:tc>
                  <a:txBody>
                    <a:bodyPr/>
                    <a:lstStyle/>
                    <a:p>
                      <a:r>
                        <a:rPr lang="en-US" sz="2400" dirty="0" smtClean="0"/>
                        <a:t>Dr. </a:t>
                      </a:r>
                      <a:r>
                        <a:rPr lang="en-US" sz="2400" baseline="0" dirty="0" smtClean="0"/>
                        <a:t>Fernandez</a:t>
                      </a:r>
                      <a:endParaRPr lang="en-US" sz="2400" dirty="0"/>
                    </a:p>
                  </a:txBody>
                  <a:tcPr/>
                </a:tc>
                <a:extLst>
                  <a:ext uri="{0D108BD9-81ED-4DB2-BD59-A6C34878D82A}">
                    <a16:rowId xmlns:a16="http://schemas.microsoft.com/office/drawing/2014/main" val="1193157687"/>
                  </a:ext>
                </a:extLst>
              </a:tr>
              <a:tr h="470038">
                <a:tc>
                  <a:txBody>
                    <a:bodyPr/>
                    <a:lstStyle/>
                    <a:p>
                      <a:r>
                        <a:rPr lang="en-US" sz="2400" dirty="0" smtClean="0"/>
                        <a:t>Endodontics</a:t>
                      </a:r>
                      <a:endParaRPr lang="en-US" sz="2400" dirty="0"/>
                    </a:p>
                  </a:txBody>
                  <a:tcPr/>
                </a:tc>
                <a:tc>
                  <a:txBody>
                    <a:bodyPr/>
                    <a:lstStyle/>
                    <a:p>
                      <a:r>
                        <a:rPr lang="en-US" sz="2400" dirty="0" smtClean="0"/>
                        <a:t>TBD</a:t>
                      </a:r>
                      <a:endParaRPr lang="en-US" sz="2400" dirty="0"/>
                    </a:p>
                  </a:txBody>
                  <a:tcPr/>
                </a:tc>
                <a:extLst>
                  <a:ext uri="{0D108BD9-81ED-4DB2-BD59-A6C34878D82A}">
                    <a16:rowId xmlns:a16="http://schemas.microsoft.com/office/drawing/2014/main" val="172205078"/>
                  </a:ext>
                </a:extLst>
              </a:tr>
              <a:tr h="470038">
                <a:tc>
                  <a:txBody>
                    <a:bodyPr/>
                    <a:lstStyle/>
                    <a:p>
                      <a:r>
                        <a:rPr lang="en-US" sz="2400" dirty="0" smtClean="0"/>
                        <a:t>Periodontics</a:t>
                      </a:r>
                      <a:endParaRPr lang="en-US" sz="2400" dirty="0"/>
                    </a:p>
                  </a:txBody>
                  <a:tcPr/>
                </a:tc>
                <a:tc>
                  <a:txBody>
                    <a:bodyPr/>
                    <a:lstStyle/>
                    <a:p>
                      <a:r>
                        <a:rPr lang="en-US" sz="2400" dirty="0" smtClean="0"/>
                        <a:t>Dr. Tanaka</a:t>
                      </a:r>
                      <a:endParaRPr lang="en-US" sz="2400" dirty="0"/>
                    </a:p>
                  </a:txBody>
                  <a:tcPr/>
                </a:tc>
                <a:extLst>
                  <a:ext uri="{0D108BD9-81ED-4DB2-BD59-A6C34878D82A}">
                    <a16:rowId xmlns:a16="http://schemas.microsoft.com/office/drawing/2014/main" val="2597271121"/>
                  </a:ext>
                </a:extLst>
              </a:tr>
              <a:tr h="470038">
                <a:tc>
                  <a:txBody>
                    <a:bodyPr/>
                    <a:lstStyle/>
                    <a:p>
                      <a:r>
                        <a:rPr lang="en-US" sz="2400" dirty="0" smtClean="0"/>
                        <a:t>Pediatric</a:t>
                      </a:r>
                      <a:r>
                        <a:rPr lang="en-US" sz="2400" baseline="0" dirty="0" smtClean="0"/>
                        <a:t> Dentistry</a:t>
                      </a:r>
                      <a:endParaRPr lang="en-US" sz="2400" dirty="0"/>
                    </a:p>
                  </a:txBody>
                  <a:tcPr/>
                </a:tc>
                <a:tc>
                  <a:txBody>
                    <a:bodyPr/>
                    <a:lstStyle/>
                    <a:p>
                      <a:r>
                        <a:rPr lang="en-US" sz="2400" dirty="0" smtClean="0"/>
                        <a:t>Dr. </a:t>
                      </a:r>
                      <a:r>
                        <a:rPr lang="en-US" sz="2400" dirty="0" err="1" smtClean="0"/>
                        <a:t>Mugayar</a:t>
                      </a:r>
                      <a:endParaRPr lang="en-US" sz="2400" dirty="0"/>
                    </a:p>
                  </a:txBody>
                  <a:tcPr/>
                </a:tc>
                <a:extLst>
                  <a:ext uri="{0D108BD9-81ED-4DB2-BD59-A6C34878D82A}">
                    <a16:rowId xmlns:a16="http://schemas.microsoft.com/office/drawing/2014/main" val="2932629024"/>
                  </a:ext>
                </a:extLst>
              </a:tr>
              <a:tr h="470038">
                <a:tc>
                  <a:txBody>
                    <a:bodyPr/>
                    <a:lstStyle/>
                    <a:p>
                      <a:r>
                        <a:rPr lang="en-US" sz="2400" dirty="0" smtClean="0"/>
                        <a:t>Restorative Dentistry</a:t>
                      </a:r>
                      <a:endParaRPr lang="en-US" sz="2400" dirty="0"/>
                    </a:p>
                  </a:txBody>
                  <a:tcPr/>
                </a:tc>
                <a:tc>
                  <a:txBody>
                    <a:bodyPr/>
                    <a:lstStyle/>
                    <a:p>
                      <a:r>
                        <a:rPr lang="en-US" sz="2400" dirty="0" smtClean="0"/>
                        <a:t>Dr. Howard</a:t>
                      </a:r>
                      <a:endParaRPr lang="en-US" sz="2400" dirty="0"/>
                    </a:p>
                  </a:txBody>
                  <a:tcPr/>
                </a:tc>
                <a:extLst>
                  <a:ext uri="{0D108BD9-81ED-4DB2-BD59-A6C34878D82A}">
                    <a16:rowId xmlns:a16="http://schemas.microsoft.com/office/drawing/2014/main" val="222210350"/>
                  </a:ext>
                </a:extLst>
              </a:tr>
              <a:tr h="470038">
                <a:tc>
                  <a:txBody>
                    <a:bodyPr/>
                    <a:lstStyle/>
                    <a:p>
                      <a:r>
                        <a:rPr lang="en-US" sz="2400" dirty="0" smtClean="0"/>
                        <a:t>Oral Biology- Dental Materials</a:t>
                      </a:r>
                      <a:endParaRPr lang="en-US" sz="2400" dirty="0"/>
                    </a:p>
                  </a:txBody>
                  <a:tcPr/>
                </a:tc>
                <a:tc>
                  <a:txBody>
                    <a:bodyPr/>
                    <a:lstStyle/>
                    <a:p>
                      <a:r>
                        <a:rPr lang="en-US" sz="2400" dirty="0" smtClean="0"/>
                        <a:t>TBD</a:t>
                      </a:r>
                      <a:endParaRPr lang="en-US" sz="2400" dirty="0"/>
                    </a:p>
                  </a:txBody>
                  <a:tcPr/>
                </a:tc>
                <a:extLst>
                  <a:ext uri="{0D108BD9-81ED-4DB2-BD59-A6C34878D82A}">
                    <a16:rowId xmlns:a16="http://schemas.microsoft.com/office/drawing/2014/main" val="3533030180"/>
                  </a:ext>
                </a:extLst>
              </a:tr>
              <a:tr h="470038">
                <a:tc>
                  <a:txBody>
                    <a:bodyPr/>
                    <a:lstStyle/>
                    <a:p>
                      <a:r>
                        <a:rPr lang="en-US" sz="2400" dirty="0" smtClean="0"/>
                        <a:t>Clinic</a:t>
                      </a:r>
                      <a:r>
                        <a:rPr lang="en-US" sz="2400" baseline="0" dirty="0" smtClean="0"/>
                        <a:t> Administration</a:t>
                      </a:r>
                      <a:endParaRPr lang="en-US" sz="2400" dirty="0"/>
                    </a:p>
                  </a:txBody>
                  <a:tcPr/>
                </a:tc>
                <a:tc>
                  <a:txBody>
                    <a:bodyPr/>
                    <a:lstStyle/>
                    <a:p>
                      <a:r>
                        <a:rPr lang="en-US" sz="2400" dirty="0" smtClean="0"/>
                        <a:t>Richelle &amp; Stephanie</a:t>
                      </a:r>
                      <a:endParaRPr lang="en-US" sz="2400" dirty="0"/>
                    </a:p>
                  </a:txBody>
                  <a:tcPr/>
                </a:tc>
                <a:extLst>
                  <a:ext uri="{0D108BD9-81ED-4DB2-BD59-A6C34878D82A}">
                    <a16:rowId xmlns:a16="http://schemas.microsoft.com/office/drawing/2014/main" val="3258470623"/>
                  </a:ext>
                </a:extLst>
              </a:tr>
              <a:tr h="470038">
                <a:tc>
                  <a:txBody>
                    <a:bodyPr/>
                    <a:lstStyle/>
                    <a:p>
                      <a:r>
                        <a:rPr lang="en-US" sz="2400" dirty="0" smtClean="0"/>
                        <a:t>Instrument</a:t>
                      </a:r>
                      <a:r>
                        <a:rPr lang="en-US" sz="2400" baseline="0" dirty="0" smtClean="0"/>
                        <a:t> Leasing</a:t>
                      </a:r>
                      <a:endParaRPr lang="en-US" sz="2400" dirty="0"/>
                    </a:p>
                  </a:txBody>
                  <a:tcPr/>
                </a:tc>
                <a:tc>
                  <a:txBody>
                    <a:bodyPr/>
                    <a:lstStyle/>
                    <a:p>
                      <a:r>
                        <a:rPr lang="en-US" sz="2400" dirty="0" smtClean="0"/>
                        <a:t>Marilyn Vaughn</a:t>
                      </a:r>
                      <a:endParaRPr lang="en-US" sz="2400" dirty="0"/>
                    </a:p>
                  </a:txBody>
                  <a:tcPr/>
                </a:tc>
                <a:extLst>
                  <a:ext uri="{0D108BD9-81ED-4DB2-BD59-A6C34878D82A}">
                    <a16:rowId xmlns:a16="http://schemas.microsoft.com/office/drawing/2014/main" val="2071907895"/>
                  </a:ext>
                </a:extLst>
              </a:tr>
              <a:tr h="470038">
                <a:tc>
                  <a:txBody>
                    <a:bodyPr/>
                    <a:lstStyle/>
                    <a:p>
                      <a:r>
                        <a:rPr lang="en-US" sz="2400" dirty="0" smtClean="0"/>
                        <a:t>Dental Maintenance</a:t>
                      </a:r>
                      <a:endParaRPr lang="en-US" sz="2400" dirty="0"/>
                    </a:p>
                  </a:txBody>
                  <a:tcPr/>
                </a:tc>
                <a:tc>
                  <a:txBody>
                    <a:bodyPr/>
                    <a:lstStyle/>
                    <a:p>
                      <a:r>
                        <a:rPr lang="en-US" sz="2400" dirty="0" smtClean="0"/>
                        <a:t>Charles </a:t>
                      </a:r>
                      <a:r>
                        <a:rPr lang="en-US" sz="2400" dirty="0" err="1" smtClean="0"/>
                        <a:t>Lesch</a:t>
                      </a:r>
                      <a:endParaRPr lang="en-US" sz="2400" dirty="0"/>
                    </a:p>
                  </a:txBody>
                  <a:tcPr/>
                </a:tc>
                <a:extLst>
                  <a:ext uri="{0D108BD9-81ED-4DB2-BD59-A6C34878D82A}">
                    <a16:rowId xmlns:a16="http://schemas.microsoft.com/office/drawing/2014/main" val="2723145337"/>
                  </a:ext>
                </a:extLst>
              </a:tr>
            </a:tbl>
          </a:graphicData>
        </a:graphic>
      </p:graphicFrame>
    </p:spTree>
    <p:extLst>
      <p:ext uri="{BB962C8B-B14F-4D97-AF65-F5344CB8AC3E}">
        <p14:creationId xmlns:p14="http://schemas.microsoft.com/office/powerpoint/2010/main" val="291074932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39162"/>
            <a:ext cx="9524548" cy="706964"/>
          </a:xfrm>
        </p:spPr>
        <p:txBody>
          <a:bodyPr/>
          <a:lstStyle/>
          <a:p>
            <a:r>
              <a:rPr lang="en-US" sz="4800" dirty="0" smtClean="0"/>
              <a:t>Patient Admissions, Retention and Satisfaction (PARS)</a:t>
            </a:r>
            <a:endParaRPr lang="en-US" sz="4800" dirty="0"/>
          </a:p>
        </p:txBody>
      </p:sp>
      <p:sp>
        <p:nvSpPr>
          <p:cNvPr id="3" name="Content Placeholder 2"/>
          <p:cNvSpPr>
            <a:spLocks noGrp="1"/>
          </p:cNvSpPr>
          <p:nvPr>
            <p:ph idx="1"/>
          </p:nvPr>
        </p:nvSpPr>
        <p:spPr>
          <a:xfrm>
            <a:off x="351905" y="2478672"/>
            <a:ext cx="11431778" cy="4133476"/>
          </a:xfrm>
        </p:spPr>
        <p:txBody>
          <a:bodyPr>
            <a:noAutofit/>
          </a:bodyPr>
          <a:lstStyle/>
          <a:p>
            <a:r>
              <a:rPr lang="en-US" sz="3200" dirty="0" smtClean="0"/>
              <a:t>Charge: </a:t>
            </a:r>
          </a:p>
          <a:p>
            <a:pPr lvl="1"/>
            <a:r>
              <a:rPr lang="en-US" sz="2800" dirty="0" smtClean="0"/>
              <a:t>Develop/maintain expected outcomes for all patient satisfaction tools (Annual, Daily, Discharge)</a:t>
            </a:r>
          </a:p>
          <a:p>
            <a:pPr lvl="1"/>
            <a:r>
              <a:rPr lang="en-US" sz="2800" dirty="0" smtClean="0"/>
              <a:t>Review outcomes regarding number of patient complaints by quarter and fiscal year, analyzed by department and clinic</a:t>
            </a:r>
          </a:p>
          <a:p>
            <a:pPr lvl="1"/>
            <a:r>
              <a:rPr lang="en-US" sz="2800" dirty="0" smtClean="0"/>
              <a:t>Reports outcomes to CAQAC</a:t>
            </a:r>
          </a:p>
        </p:txBody>
      </p:sp>
    </p:spTree>
    <p:extLst>
      <p:ext uri="{BB962C8B-B14F-4D97-AF65-F5344CB8AC3E}">
        <p14:creationId xmlns:p14="http://schemas.microsoft.com/office/powerpoint/2010/main" val="354795829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759524411"/>
              </p:ext>
            </p:extLst>
          </p:nvPr>
        </p:nvGraphicFramePr>
        <p:xfrm>
          <a:off x="1652439" y="2760452"/>
          <a:ext cx="8029813" cy="3200400"/>
        </p:xfrm>
        <a:graphic>
          <a:graphicData uri="http://schemas.openxmlformats.org/drawingml/2006/table">
            <a:tbl>
              <a:tblPr firstRow="1" bandRow="1">
                <a:tableStyleId>{5C22544A-7EE6-4342-B048-85BDC9FD1C3A}</a:tableStyleId>
              </a:tblPr>
              <a:tblGrid>
                <a:gridCol w="5234855">
                  <a:extLst>
                    <a:ext uri="{9D8B030D-6E8A-4147-A177-3AD203B41FA5}">
                      <a16:colId xmlns:a16="http://schemas.microsoft.com/office/drawing/2014/main" val="1736496741"/>
                    </a:ext>
                  </a:extLst>
                </a:gridCol>
                <a:gridCol w="2794958">
                  <a:extLst>
                    <a:ext uri="{9D8B030D-6E8A-4147-A177-3AD203B41FA5}">
                      <a16:colId xmlns:a16="http://schemas.microsoft.com/office/drawing/2014/main" val="3122923427"/>
                    </a:ext>
                  </a:extLst>
                </a:gridCol>
              </a:tblGrid>
              <a:tr h="229463">
                <a:tc>
                  <a:txBody>
                    <a:bodyPr/>
                    <a:lstStyle/>
                    <a:p>
                      <a:r>
                        <a:rPr lang="en-US" sz="2400" dirty="0" smtClean="0"/>
                        <a:t>MEMBERS</a:t>
                      </a:r>
                      <a:endParaRPr lang="en-US" sz="2400" dirty="0"/>
                    </a:p>
                  </a:txBody>
                  <a:tcPr/>
                </a:tc>
                <a:tc>
                  <a:txBody>
                    <a:bodyPr/>
                    <a:lstStyle/>
                    <a:p>
                      <a:endParaRPr lang="en-US" sz="2400" dirty="0"/>
                    </a:p>
                  </a:txBody>
                  <a:tcPr/>
                </a:tc>
                <a:extLst>
                  <a:ext uri="{0D108BD9-81ED-4DB2-BD59-A6C34878D82A}">
                    <a16:rowId xmlns:a16="http://schemas.microsoft.com/office/drawing/2014/main" val="2428617578"/>
                  </a:ext>
                </a:extLst>
              </a:tr>
              <a:tr h="370840">
                <a:tc>
                  <a:txBody>
                    <a:bodyPr/>
                    <a:lstStyle/>
                    <a:p>
                      <a:r>
                        <a:rPr lang="en-US" sz="2400" dirty="0" smtClean="0"/>
                        <a:t>Chair- Interim</a:t>
                      </a:r>
                      <a:endParaRPr lang="en-US" sz="2400" dirty="0"/>
                    </a:p>
                  </a:txBody>
                  <a:tcPr/>
                </a:tc>
                <a:tc>
                  <a:txBody>
                    <a:bodyPr/>
                    <a:lstStyle/>
                    <a:p>
                      <a:r>
                        <a:rPr lang="en-US" sz="2400" dirty="0" smtClean="0"/>
                        <a:t>Dr. </a:t>
                      </a:r>
                      <a:r>
                        <a:rPr lang="en-US" sz="2400" dirty="0" err="1" smtClean="0"/>
                        <a:t>Corsaro</a:t>
                      </a:r>
                      <a:endParaRPr lang="en-US" sz="2400" dirty="0"/>
                    </a:p>
                  </a:txBody>
                  <a:tcPr/>
                </a:tc>
                <a:extLst>
                  <a:ext uri="{0D108BD9-81ED-4DB2-BD59-A6C34878D82A}">
                    <a16:rowId xmlns:a16="http://schemas.microsoft.com/office/drawing/2014/main" val="1193157687"/>
                  </a:ext>
                </a:extLst>
              </a:tr>
              <a:tr h="370840">
                <a:tc>
                  <a:txBody>
                    <a:bodyPr/>
                    <a:lstStyle/>
                    <a:p>
                      <a:r>
                        <a:rPr lang="en-US" sz="2400" dirty="0" smtClean="0"/>
                        <a:t>Clinic Administrator</a:t>
                      </a:r>
                      <a:endParaRPr lang="en-US" sz="2400" dirty="0"/>
                    </a:p>
                  </a:txBody>
                  <a:tcPr/>
                </a:tc>
                <a:tc>
                  <a:txBody>
                    <a:bodyPr/>
                    <a:lstStyle/>
                    <a:p>
                      <a:r>
                        <a:rPr lang="en-US" sz="2400" dirty="0" err="1" smtClean="0"/>
                        <a:t>Richelle</a:t>
                      </a:r>
                      <a:r>
                        <a:rPr lang="en-US" sz="2400" dirty="0" smtClean="0"/>
                        <a:t> </a:t>
                      </a:r>
                      <a:r>
                        <a:rPr lang="en-US" sz="2400" dirty="0" err="1" smtClean="0"/>
                        <a:t>Janiec</a:t>
                      </a:r>
                      <a:endParaRPr lang="en-US" sz="2400" dirty="0"/>
                    </a:p>
                  </a:txBody>
                  <a:tcPr/>
                </a:tc>
                <a:extLst>
                  <a:ext uri="{0D108BD9-81ED-4DB2-BD59-A6C34878D82A}">
                    <a16:rowId xmlns:a16="http://schemas.microsoft.com/office/drawing/2014/main" val="172205078"/>
                  </a:ext>
                </a:extLst>
              </a:tr>
              <a:tr h="370840">
                <a:tc>
                  <a:txBody>
                    <a:bodyPr/>
                    <a:lstStyle/>
                    <a:p>
                      <a:r>
                        <a:rPr lang="en-US" sz="2400" dirty="0" smtClean="0"/>
                        <a:t>Patient Advocate</a:t>
                      </a:r>
                      <a:endParaRPr lang="en-US" sz="2400" dirty="0"/>
                    </a:p>
                  </a:txBody>
                  <a:tcPr/>
                </a:tc>
                <a:tc>
                  <a:txBody>
                    <a:bodyPr/>
                    <a:lstStyle/>
                    <a:p>
                      <a:r>
                        <a:rPr lang="en-US" sz="2400" dirty="0" smtClean="0"/>
                        <a:t>Jerri </a:t>
                      </a:r>
                      <a:r>
                        <a:rPr lang="en-US" sz="2400" dirty="0" err="1" smtClean="0"/>
                        <a:t>Wainer</a:t>
                      </a:r>
                      <a:endParaRPr lang="en-US" sz="2400" dirty="0"/>
                    </a:p>
                  </a:txBody>
                  <a:tcPr/>
                </a:tc>
                <a:extLst>
                  <a:ext uri="{0D108BD9-81ED-4DB2-BD59-A6C34878D82A}">
                    <a16:rowId xmlns:a16="http://schemas.microsoft.com/office/drawing/2014/main" val="2597271121"/>
                  </a:ext>
                </a:extLst>
              </a:tr>
              <a:tr h="370840">
                <a:tc>
                  <a:txBody>
                    <a:bodyPr/>
                    <a:lstStyle/>
                    <a:p>
                      <a:r>
                        <a:rPr lang="en-US" sz="2400" dirty="0" smtClean="0"/>
                        <a:t>Director of Communications</a:t>
                      </a:r>
                      <a:endParaRPr lang="en-US" sz="2400" dirty="0"/>
                    </a:p>
                  </a:txBody>
                  <a:tcPr/>
                </a:tc>
                <a:tc>
                  <a:txBody>
                    <a:bodyPr/>
                    <a:lstStyle/>
                    <a:p>
                      <a:r>
                        <a:rPr lang="en-US" sz="2400" dirty="0" smtClean="0"/>
                        <a:t>Karen Rhodenizer</a:t>
                      </a:r>
                      <a:endParaRPr lang="en-US" sz="2400" dirty="0"/>
                    </a:p>
                  </a:txBody>
                  <a:tcPr/>
                </a:tc>
                <a:extLst>
                  <a:ext uri="{0D108BD9-81ED-4DB2-BD59-A6C34878D82A}">
                    <a16:rowId xmlns:a16="http://schemas.microsoft.com/office/drawing/2014/main" val="222210350"/>
                  </a:ext>
                </a:extLst>
              </a:tr>
              <a:tr h="370840">
                <a:tc>
                  <a:txBody>
                    <a:bodyPr/>
                    <a:lstStyle/>
                    <a:p>
                      <a:r>
                        <a:rPr lang="en-US" sz="2400" dirty="0" smtClean="0"/>
                        <a:t>Clinic Managers</a:t>
                      </a:r>
                      <a:endParaRPr lang="en-US" sz="2400" dirty="0"/>
                    </a:p>
                  </a:txBody>
                  <a:tcPr/>
                </a:tc>
                <a:tc>
                  <a:txBody>
                    <a:bodyPr/>
                    <a:lstStyle/>
                    <a:p>
                      <a:r>
                        <a:rPr lang="en-US" sz="2400" dirty="0" smtClean="0"/>
                        <a:t>Multiple</a:t>
                      </a:r>
                      <a:endParaRPr lang="en-US" sz="2400" dirty="0"/>
                    </a:p>
                  </a:txBody>
                  <a:tcPr/>
                </a:tc>
                <a:extLst>
                  <a:ext uri="{0D108BD9-81ED-4DB2-BD59-A6C34878D82A}">
                    <a16:rowId xmlns:a16="http://schemas.microsoft.com/office/drawing/2014/main" val="3533030180"/>
                  </a:ext>
                </a:extLst>
              </a:tr>
              <a:tr h="370840">
                <a:tc>
                  <a:txBody>
                    <a:bodyPr/>
                    <a:lstStyle/>
                    <a:p>
                      <a:endParaRPr lang="en-US" sz="2400" dirty="0"/>
                    </a:p>
                  </a:txBody>
                  <a:tcPr/>
                </a:tc>
                <a:tc>
                  <a:txBody>
                    <a:bodyPr/>
                    <a:lstStyle/>
                    <a:p>
                      <a:endParaRPr lang="en-US" sz="2400" dirty="0"/>
                    </a:p>
                  </a:txBody>
                  <a:tcPr/>
                </a:tc>
                <a:extLst>
                  <a:ext uri="{0D108BD9-81ED-4DB2-BD59-A6C34878D82A}">
                    <a16:rowId xmlns:a16="http://schemas.microsoft.com/office/drawing/2014/main" val="3258470623"/>
                  </a:ext>
                </a:extLst>
              </a:tr>
            </a:tbl>
          </a:graphicData>
        </a:graphic>
      </p:graphicFrame>
      <p:sp>
        <p:nvSpPr>
          <p:cNvPr id="6" name="Title 1"/>
          <p:cNvSpPr>
            <a:spLocks noGrp="1"/>
          </p:cNvSpPr>
          <p:nvPr>
            <p:ph type="title"/>
          </p:nvPr>
        </p:nvSpPr>
        <p:spPr>
          <a:xfrm>
            <a:off x="1154954" y="939162"/>
            <a:ext cx="9524548" cy="706964"/>
          </a:xfrm>
        </p:spPr>
        <p:txBody>
          <a:bodyPr/>
          <a:lstStyle/>
          <a:p>
            <a:r>
              <a:rPr lang="en-US" sz="4800" dirty="0" smtClean="0"/>
              <a:t>Patient Admissions, Retention and Satisfaction (PARS)</a:t>
            </a:r>
            <a:endParaRPr lang="en-US" sz="4800" dirty="0"/>
          </a:p>
        </p:txBody>
      </p:sp>
    </p:spTree>
    <p:extLst>
      <p:ext uri="{BB962C8B-B14F-4D97-AF65-F5344CB8AC3E}">
        <p14:creationId xmlns:p14="http://schemas.microsoft.com/office/powerpoint/2010/main" val="148668233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999679" y="2125554"/>
            <a:ext cx="4814525" cy="2283824"/>
          </a:xfrm>
        </p:spPr>
        <p:txBody>
          <a:bodyPr/>
          <a:lstStyle/>
          <a:p>
            <a:r>
              <a:rPr lang="en-US" sz="6000" dirty="0" smtClean="0">
                <a:solidFill>
                  <a:schemeClr val="accent1">
                    <a:lumMod val="40000"/>
                    <a:lumOff val="60000"/>
                  </a:schemeClr>
                </a:solidFill>
              </a:rPr>
              <a:t>CAQAC Membership</a:t>
            </a:r>
            <a:endParaRPr lang="en-US" sz="6000" dirty="0">
              <a:solidFill>
                <a:schemeClr val="accent1">
                  <a:lumMod val="40000"/>
                  <a:lumOff val="60000"/>
                </a:schemeClr>
              </a:solidFill>
            </a:endParaRPr>
          </a:p>
        </p:txBody>
      </p:sp>
    </p:spTree>
    <p:extLst>
      <p:ext uri="{BB962C8B-B14F-4D97-AF65-F5344CB8AC3E}">
        <p14:creationId xmlns:p14="http://schemas.microsoft.com/office/powerpoint/2010/main" val="356361458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8224" y="2269354"/>
            <a:ext cx="11214845" cy="4429312"/>
          </a:xfrm>
        </p:spPr>
        <p:txBody>
          <a:bodyPr>
            <a:normAutofit/>
          </a:bodyPr>
          <a:lstStyle/>
          <a:p>
            <a:r>
              <a:rPr lang="en-US" sz="2800" dirty="0" smtClean="0"/>
              <a:t>Charged to maintain:</a:t>
            </a:r>
          </a:p>
          <a:p>
            <a:pPr lvl="1"/>
            <a:r>
              <a:rPr lang="en-US" sz="2400" dirty="0" smtClean="0"/>
              <a:t>Process and tracking of biological indicators for all UFCD sterilization</a:t>
            </a:r>
          </a:p>
          <a:p>
            <a:pPr lvl="1"/>
            <a:r>
              <a:rPr lang="en-US" sz="2400" dirty="0" smtClean="0"/>
              <a:t>Waterline disinfection program adherence (process and reports)</a:t>
            </a:r>
          </a:p>
          <a:p>
            <a:pPr lvl="1"/>
            <a:r>
              <a:rPr lang="en-US" sz="2400" dirty="0" smtClean="0"/>
              <a:t>Clinic surveillance program, reporting and loop feedback on improvements as applies</a:t>
            </a:r>
          </a:p>
          <a:p>
            <a:pPr lvl="1"/>
            <a:r>
              <a:rPr lang="en-US" sz="2400" dirty="0" smtClean="0"/>
              <a:t>Training compliance (BLS/HIPAA/CS/</a:t>
            </a:r>
            <a:r>
              <a:rPr lang="en-US" sz="2400" dirty="0" err="1" smtClean="0"/>
              <a:t>RedFlag</a:t>
            </a:r>
            <a:r>
              <a:rPr lang="en-US" sz="2400" dirty="0" smtClean="0"/>
              <a:t>/Biosafety/HAZCOM/</a:t>
            </a:r>
            <a:r>
              <a:rPr lang="en-US" sz="2400" dirty="0" err="1" smtClean="0"/>
              <a:t>HazWaste</a:t>
            </a:r>
            <a:r>
              <a:rPr lang="en-US" sz="2400" dirty="0" smtClean="0"/>
              <a:t>)</a:t>
            </a:r>
          </a:p>
          <a:p>
            <a:pPr lvl="1"/>
            <a:r>
              <a:rPr lang="en-US" sz="2400" dirty="0" smtClean="0"/>
              <a:t>Report outcomes up to CAQAC for mid year progress and annual reports.</a:t>
            </a:r>
          </a:p>
          <a:p>
            <a:pPr lvl="1"/>
            <a:endParaRPr lang="en-US" sz="1800" dirty="0" smtClean="0"/>
          </a:p>
          <a:p>
            <a:pPr lvl="1"/>
            <a:endParaRPr lang="en-US" sz="1800" dirty="0" smtClean="0"/>
          </a:p>
          <a:p>
            <a:endParaRPr lang="en-US" sz="2000" dirty="0"/>
          </a:p>
        </p:txBody>
      </p:sp>
      <p:sp>
        <p:nvSpPr>
          <p:cNvPr id="5" name="Title 1"/>
          <p:cNvSpPr>
            <a:spLocks noGrp="1"/>
          </p:cNvSpPr>
          <p:nvPr>
            <p:ph type="title"/>
          </p:nvPr>
        </p:nvSpPr>
        <p:spPr>
          <a:xfrm>
            <a:off x="578224" y="497697"/>
            <a:ext cx="11214845" cy="706964"/>
          </a:xfrm>
        </p:spPr>
        <p:txBody>
          <a:bodyPr/>
          <a:lstStyle/>
          <a:p>
            <a:r>
              <a:rPr lang="en-US" sz="4800" dirty="0" smtClean="0"/>
              <a:t>Infection Prevention and Safety(IPS)</a:t>
            </a:r>
            <a:endParaRPr lang="en-US" sz="4800" dirty="0"/>
          </a:p>
        </p:txBody>
      </p:sp>
    </p:spTree>
    <p:extLst>
      <p:ext uri="{BB962C8B-B14F-4D97-AF65-F5344CB8AC3E}">
        <p14:creationId xmlns:p14="http://schemas.microsoft.com/office/powerpoint/2010/main" val="182088316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02123491"/>
              </p:ext>
            </p:extLst>
          </p:nvPr>
        </p:nvGraphicFramePr>
        <p:xfrm>
          <a:off x="1974284" y="1381872"/>
          <a:ext cx="8029813" cy="5334000"/>
        </p:xfrm>
        <a:graphic>
          <a:graphicData uri="http://schemas.openxmlformats.org/drawingml/2006/table">
            <a:tbl>
              <a:tblPr firstRow="1" bandRow="1">
                <a:tableStyleId>{5C22544A-7EE6-4342-B048-85BDC9FD1C3A}</a:tableStyleId>
              </a:tblPr>
              <a:tblGrid>
                <a:gridCol w="5234855">
                  <a:extLst>
                    <a:ext uri="{9D8B030D-6E8A-4147-A177-3AD203B41FA5}">
                      <a16:colId xmlns:a16="http://schemas.microsoft.com/office/drawing/2014/main" val="1736496741"/>
                    </a:ext>
                  </a:extLst>
                </a:gridCol>
                <a:gridCol w="2794958">
                  <a:extLst>
                    <a:ext uri="{9D8B030D-6E8A-4147-A177-3AD203B41FA5}">
                      <a16:colId xmlns:a16="http://schemas.microsoft.com/office/drawing/2014/main" val="3122923427"/>
                    </a:ext>
                  </a:extLst>
                </a:gridCol>
              </a:tblGrid>
              <a:tr h="229463">
                <a:tc>
                  <a:txBody>
                    <a:bodyPr/>
                    <a:lstStyle/>
                    <a:p>
                      <a:r>
                        <a:rPr lang="en-US" sz="1900" dirty="0" smtClean="0"/>
                        <a:t>MEMBERS</a:t>
                      </a:r>
                      <a:endParaRPr lang="en-US" sz="1900" dirty="0"/>
                    </a:p>
                  </a:txBody>
                  <a:tcPr/>
                </a:tc>
                <a:tc>
                  <a:txBody>
                    <a:bodyPr/>
                    <a:lstStyle/>
                    <a:p>
                      <a:endParaRPr lang="en-US" sz="1900" dirty="0"/>
                    </a:p>
                  </a:txBody>
                  <a:tcPr/>
                </a:tc>
                <a:extLst>
                  <a:ext uri="{0D108BD9-81ED-4DB2-BD59-A6C34878D82A}">
                    <a16:rowId xmlns:a16="http://schemas.microsoft.com/office/drawing/2014/main" val="2428617578"/>
                  </a:ext>
                </a:extLst>
              </a:tr>
              <a:tr h="370840">
                <a:tc>
                  <a:txBody>
                    <a:bodyPr/>
                    <a:lstStyle/>
                    <a:p>
                      <a:r>
                        <a:rPr lang="en-US" sz="1900" dirty="0" smtClean="0"/>
                        <a:t>Chair</a:t>
                      </a:r>
                      <a:endParaRPr lang="en-US" sz="1900" dirty="0"/>
                    </a:p>
                  </a:txBody>
                  <a:tcPr/>
                </a:tc>
                <a:tc>
                  <a:txBody>
                    <a:bodyPr/>
                    <a:lstStyle/>
                    <a:p>
                      <a:r>
                        <a:rPr lang="en-US" sz="1900" dirty="0" smtClean="0"/>
                        <a:t>Dr. Kaleel</a:t>
                      </a:r>
                      <a:endParaRPr lang="en-US" sz="1900" dirty="0"/>
                    </a:p>
                  </a:txBody>
                  <a:tcPr/>
                </a:tc>
                <a:extLst>
                  <a:ext uri="{0D108BD9-81ED-4DB2-BD59-A6C34878D82A}">
                    <a16:rowId xmlns:a16="http://schemas.microsoft.com/office/drawing/2014/main" val="1193157687"/>
                  </a:ext>
                </a:extLst>
              </a:tr>
              <a:tr h="370840">
                <a:tc>
                  <a:txBody>
                    <a:bodyPr/>
                    <a:lstStyle/>
                    <a:p>
                      <a:r>
                        <a:rPr lang="en-US" sz="1900" dirty="0" smtClean="0"/>
                        <a:t>Clinical &amp;</a:t>
                      </a:r>
                      <a:r>
                        <a:rPr lang="en-US" sz="1900" baseline="0" dirty="0" smtClean="0"/>
                        <a:t> Preclinical Faculty</a:t>
                      </a:r>
                      <a:endParaRPr lang="en-US" sz="1900" dirty="0"/>
                    </a:p>
                  </a:txBody>
                  <a:tcPr/>
                </a:tc>
                <a:tc>
                  <a:txBody>
                    <a:bodyPr/>
                    <a:lstStyle/>
                    <a:p>
                      <a:r>
                        <a:rPr lang="en-US" sz="1900" dirty="0" smtClean="0"/>
                        <a:t>Dr.</a:t>
                      </a:r>
                      <a:r>
                        <a:rPr lang="en-US" sz="1900" baseline="0" dirty="0" smtClean="0"/>
                        <a:t> </a:t>
                      </a:r>
                      <a:r>
                        <a:rPr lang="en-US" sz="1900" baseline="0" dirty="0" err="1" smtClean="0"/>
                        <a:t>Kelowitz</a:t>
                      </a:r>
                      <a:endParaRPr lang="en-US" sz="1900" dirty="0"/>
                    </a:p>
                  </a:txBody>
                  <a:tcPr/>
                </a:tc>
                <a:extLst>
                  <a:ext uri="{0D108BD9-81ED-4DB2-BD59-A6C34878D82A}">
                    <a16:rowId xmlns:a16="http://schemas.microsoft.com/office/drawing/2014/main" val="172205078"/>
                  </a:ext>
                </a:extLst>
              </a:tr>
              <a:tr h="370840">
                <a:tc>
                  <a:txBody>
                    <a:bodyPr/>
                    <a:lstStyle/>
                    <a:p>
                      <a:r>
                        <a:rPr lang="en-US" sz="1900" dirty="0" smtClean="0"/>
                        <a:t>Clinic Administrator</a:t>
                      </a:r>
                      <a:endParaRPr lang="en-US" sz="1900" dirty="0"/>
                    </a:p>
                  </a:txBody>
                  <a:tcPr/>
                </a:tc>
                <a:tc>
                  <a:txBody>
                    <a:bodyPr/>
                    <a:lstStyle/>
                    <a:p>
                      <a:r>
                        <a:rPr lang="en-US" sz="1900" dirty="0" err="1" smtClean="0"/>
                        <a:t>Richelle</a:t>
                      </a:r>
                      <a:r>
                        <a:rPr lang="en-US" sz="1900" dirty="0" smtClean="0"/>
                        <a:t> </a:t>
                      </a:r>
                      <a:r>
                        <a:rPr lang="en-US" sz="1900" dirty="0" err="1" smtClean="0"/>
                        <a:t>Janiec</a:t>
                      </a:r>
                      <a:endParaRPr lang="en-US" sz="1900" dirty="0"/>
                    </a:p>
                  </a:txBody>
                  <a:tcPr/>
                </a:tc>
                <a:extLst>
                  <a:ext uri="{0D108BD9-81ED-4DB2-BD59-A6C34878D82A}">
                    <a16:rowId xmlns:a16="http://schemas.microsoft.com/office/drawing/2014/main" val="2597271121"/>
                  </a:ext>
                </a:extLst>
              </a:tr>
              <a:tr h="370840">
                <a:tc>
                  <a:txBody>
                    <a:bodyPr/>
                    <a:lstStyle/>
                    <a:p>
                      <a:r>
                        <a:rPr lang="en-US" sz="1900" dirty="0" smtClean="0"/>
                        <a:t>Clinical Compliance Manager</a:t>
                      </a:r>
                      <a:endParaRPr lang="en-US" sz="1900" dirty="0"/>
                    </a:p>
                  </a:txBody>
                  <a:tcPr/>
                </a:tc>
                <a:tc>
                  <a:txBody>
                    <a:bodyPr/>
                    <a:lstStyle/>
                    <a:p>
                      <a:r>
                        <a:rPr lang="en-US" sz="1900" dirty="0" smtClean="0"/>
                        <a:t>Stephanie Grantham</a:t>
                      </a:r>
                      <a:endParaRPr lang="en-US" sz="1900" dirty="0"/>
                    </a:p>
                  </a:txBody>
                  <a:tcPr/>
                </a:tc>
                <a:extLst>
                  <a:ext uri="{0D108BD9-81ED-4DB2-BD59-A6C34878D82A}">
                    <a16:rowId xmlns:a16="http://schemas.microsoft.com/office/drawing/2014/main" val="222210350"/>
                  </a:ext>
                </a:extLst>
              </a:tr>
              <a:tr h="370840">
                <a:tc>
                  <a:txBody>
                    <a:bodyPr/>
                    <a:lstStyle/>
                    <a:p>
                      <a:r>
                        <a:rPr lang="en-US" sz="1900" dirty="0" smtClean="0"/>
                        <a:t>Leasing Manager</a:t>
                      </a:r>
                      <a:endParaRPr lang="en-US" sz="1900" dirty="0"/>
                    </a:p>
                  </a:txBody>
                  <a:tcPr/>
                </a:tc>
                <a:tc>
                  <a:txBody>
                    <a:bodyPr/>
                    <a:lstStyle/>
                    <a:p>
                      <a:r>
                        <a:rPr lang="en-US" sz="1900" dirty="0" smtClean="0"/>
                        <a:t>Marilyn Vaughn</a:t>
                      </a:r>
                      <a:endParaRPr lang="en-US" sz="1900" dirty="0"/>
                    </a:p>
                  </a:txBody>
                  <a:tcPr/>
                </a:tc>
                <a:extLst>
                  <a:ext uri="{0D108BD9-81ED-4DB2-BD59-A6C34878D82A}">
                    <a16:rowId xmlns:a16="http://schemas.microsoft.com/office/drawing/2014/main" val="3533030180"/>
                  </a:ext>
                </a:extLst>
              </a:tr>
              <a:tr h="370840">
                <a:tc>
                  <a:txBody>
                    <a:bodyPr/>
                    <a:lstStyle/>
                    <a:p>
                      <a:r>
                        <a:rPr lang="en-US" sz="1900" dirty="0" smtClean="0"/>
                        <a:t>STERMON Manager</a:t>
                      </a:r>
                      <a:endParaRPr lang="en-US" sz="1900" dirty="0"/>
                    </a:p>
                  </a:txBody>
                  <a:tcPr/>
                </a:tc>
                <a:tc>
                  <a:txBody>
                    <a:bodyPr/>
                    <a:lstStyle/>
                    <a:p>
                      <a:r>
                        <a:rPr lang="en-US" sz="1900" dirty="0" smtClean="0"/>
                        <a:t>Aimee Worley</a:t>
                      </a:r>
                      <a:endParaRPr lang="en-US" sz="1900" dirty="0"/>
                    </a:p>
                  </a:txBody>
                  <a:tcPr/>
                </a:tc>
                <a:extLst>
                  <a:ext uri="{0D108BD9-81ED-4DB2-BD59-A6C34878D82A}">
                    <a16:rowId xmlns:a16="http://schemas.microsoft.com/office/drawing/2014/main" val="3258470623"/>
                  </a:ext>
                </a:extLst>
              </a:tr>
              <a:tr h="370840">
                <a:tc>
                  <a:txBody>
                    <a:bodyPr/>
                    <a:lstStyle/>
                    <a:p>
                      <a:r>
                        <a:rPr lang="en-US" sz="1900" dirty="0" smtClean="0"/>
                        <a:t>Central Sterilization Manager</a:t>
                      </a:r>
                      <a:endParaRPr lang="en-US" sz="1900" dirty="0"/>
                    </a:p>
                  </a:txBody>
                  <a:tcPr/>
                </a:tc>
                <a:tc>
                  <a:txBody>
                    <a:bodyPr/>
                    <a:lstStyle/>
                    <a:p>
                      <a:r>
                        <a:rPr lang="en-US" sz="1900" smtClean="0"/>
                        <a:t>Mindy Lee-Walker</a:t>
                      </a:r>
                      <a:endParaRPr lang="en-US" sz="1900" dirty="0"/>
                    </a:p>
                  </a:txBody>
                  <a:tcPr/>
                </a:tc>
                <a:extLst>
                  <a:ext uri="{0D108BD9-81ED-4DB2-BD59-A6C34878D82A}">
                    <a16:rowId xmlns:a16="http://schemas.microsoft.com/office/drawing/2014/main" val="2071907895"/>
                  </a:ext>
                </a:extLst>
              </a:tr>
              <a:tr h="370840">
                <a:tc>
                  <a:txBody>
                    <a:bodyPr/>
                    <a:lstStyle/>
                    <a:p>
                      <a:r>
                        <a:rPr lang="en-US" sz="1900" dirty="0" smtClean="0"/>
                        <a:t>Patient Advocate</a:t>
                      </a:r>
                      <a:endParaRPr lang="en-US" sz="1900" dirty="0"/>
                    </a:p>
                  </a:txBody>
                  <a:tcPr/>
                </a:tc>
                <a:tc>
                  <a:txBody>
                    <a:bodyPr/>
                    <a:lstStyle/>
                    <a:p>
                      <a:r>
                        <a:rPr lang="en-US" sz="1900" dirty="0" smtClean="0"/>
                        <a:t>Jerri </a:t>
                      </a:r>
                      <a:r>
                        <a:rPr lang="en-US" sz="1900" dirty="0" err="1" smtClean="0"/>
                        <a:t>Wainer</a:t>
                      </a:r>
                      <a:endParaRPr lang="en-US" sz="1900" dirty="0"/>
                    </a:p>
                  </a:txBody>
                  <a:tcPr/>
                </a:tc>
                <a:extLst>
                  <a:ext uri="{0D108BD9-81ED-4DB2-BD59-A6C34878D82A}">
                    <a16:rowId xmlns:a16="http://schemas.microsoft.com/office/drawing/2014/main" val="2723145337"/>
                  </a:ext>
                </a:extLst>
              </a:tr>
              <a:tr h="370840">
                <a:tc>
                  <a:txBody>
                    <a:bodyPr/>
                    <a:lstStyle/>
                    <a:p>
                      <a:r>
                        <a:rPr lang="en-US" sz="1900" dirty="0" smtClean="0"/>
                        <a:t>Oral Surgery Clinic</a:t>
                      </a:r>
                      <a:r>
                        <a:rPr lang="en-US" sz="1900" baseline="0" dirty="0" smtClean="0"/>
                        <a:t> Manager</a:t>
                      </a:r>
                      <a:endParaRPr lang="en-US" sz="1900" dirty="0"/>
                    </a:p>
                  </a:txBody>
                  <a:tcPr/>
                </a:tc>
                <a:tc>
                  <a:txBody>
                    <a:bodyPr/>
                    <a:lstStyle/>
                    <a:p>
                      <a:r>
                        <a:rPr lang="en-US" sz="1900" dirty="0" smtClean="0"/>
                        <a:t>Connie</a:t>
                      </a:r>
                      <a:r>
                        <a:rPr lang="en-US" sz="1900" baseline="0" dirty="0" smtClean="0"/>
                        <a:t> White-Paulson</a:t>
                      </a:r>
                      <a:endParaRPr lang="en-US" sz="1900" dirty="0"/>
                    </a:p>
                  </a:txBody>
                  <a:tcPr/>
                </a:tc>
                <a:extLst>
                  <a:ext uri="{0D108BD9-81ED-4DB2-BD59-A6C34878D82A}">
                    <a16:rowId xmlns:a16="http://schemas.microsoft.com/office/drawing/2014/main" val="3505594603"/>
                  </a:ext>
                </a:extLst>
              </a:tr>
              <a:tr h="370840">
                <a:tc>
                  <a:txBody>
                    <a:bodyPr/>
                    <a:lstStyle/>
                    <a:p>
                      <a:r>
                        <a:rPr lang="en-US" sz="1900" dirty="0" smtClean="0"/>
                        <a:t>Faculty Practice Clinic Manager</a:t>
                      </a:r>
                      <a:endParaRPr lang="en-US" sz="1900" dirty="0"/>
                    </a:p>
                  </a:txBody>
                  <a:tcPr/>
                </a:tc>
                <a:tc>
                  <a:txBody>
                    <a:bodyPr/>
                    <a:lstStyle/>
                    <a:p>
                      <a:r>
                        <a:rPr lang="en-US" sz="1900" dirty="0" smtClean="0"/>
                        <a:t>Jennifer Blackburn</a:t>
                      </a:r>
                      <a:endParaRPr lang="en-US" sz="1900" dirty="0"/>
                    </a:p>
                  </a:txBody>
                  <a:tcPr/>
                </a:tc>
                <a:extLst>
                  <a:ext uri="{0D108BD9-81ED-4DB2-BD59-A6C34878D82A}">
                    <a16:rowId xmlns:a16="http://schemas.microsoft.com/office/drawing/2014/main" val="1831941984"/>
                  </a:ext>
                </a:extLst>
              </a:tr>
              <a:tr h="370840">
                <a:tc>
                  <a:txBody>
                    <a:bodyPr/>
                    <a:lstStyle/>
                    <a:p>
                      <a:r>
                        <a:rPr lang="en-US" sz="1900" dirty="0" smtClean="0"/>
                        <a:t>Teams Clinic Manager</a:t>
                      </a:r>
                      <a:endParaRPr lang="en-US" sz="1900" dirty="0"/>
                    </a:p>
                  </a:txBody>
                  <a:tcPr/>
                </a:tc>
                <a:tc>
                  <a:txBody>
                    <a:bodyPr/>
                    <a:lstStyle/>
                    <a:p>
                      <a:r>
                        <a:rPr lang="en-US" sz="1900" dirty="0" smtClean="0"/>
                        <a:t>Mannie </a:t>
                      </a:r>
                      <a:r>
                        <a:rPr lang="en-US" sz="1900" dirty="0" err="1" smtClean="0"/>
                        <a:t>Luque</a:t>
                      </a:r>
                      <a:endParaRPr lang="en-US" sz="1900" dirty="0"/>
                    </a:p>
                  </a:txBody>
                  <a:tcPr/>
                </a:tc>
                <a:extLst>
                  <a:ext uri="{0D108BD9-81ED-4DB2-BD59-A6C34878D82A}">
                    <a16:rowId xmlns:a16="http://schemas.microsoft.com/office/drawing/2014/main" val="2597683807"/>
                  </a:ext>
                </a:extLst>
              </a:tr>
              <a:tr h="370840">
                <a:tc>
                  <a:txBody>
                    <a:bodyPr/>
                    <a:lstStyle/>
                    <a:p>
                      <a:r>
                        <a:rPr lang="en-US" sz="1900" dirty="0" smtClean="0"/>
                        <a:t>Dental Maintenance</a:t>
                      </a:r>
                      <a:endParaRPr lang="en-US" sz="1900" dirty="0"/>
                    </a:p>
                  </a:txBody>
                  <a:tcPr/>
                </a:tc>
                <a:tc>
                  <a:txBody>
                    <a:bodyPr/>
                    <a:lstStyle/>
                    <a:p>
                      <a:r>
                        <a:rPr lang="en-US" sz="1900" dirty="0" smtClean="0"/>
                        <a:t>Charles </a:t>
                      </a:r>
                      <a:r>
                        <a:rPr lang="en-US" sz="1900" dirty="0" err="1" smtClean="0"/>
                        <a:t>Lesch</a:t>
                      </a:r>
                      <a:endParaRPr lang="en-US" sz="1900" dirty="0"/>
                    </a:p>
                  </a:txBody>
                  <a:tcPr/>
                </a:tc>
                <a:extLst>
                  <a:ext uri="{0D108BD9-81ED-4DB2-BD59-A6C34878D82A}">
                    <a16:rowId xmlns:a16="http://schemas.microsoft.com/office/drawing/2014/main" val="2409208423"/>
                  </a:ext>
                </a:extLst>
              </a:tr>
              <a:tr h="370840">
                <a:tc>
                  <a:txBody>
                    <a:bodyPr/>
                    <a:lstStyle/>
                    <a:p>
                      <a:r>
                        <a:rPr lang="en-US" sz="1900" dirty="0" smtClean="0"/>
                        <a:t>Graduate Representative</a:t>
                      </a:r>
                      <a:endParaRPr lang="en-US" sz="1900" dirty="0"/>
                    </a:p>
                  </a:txBody>
                  <a:tcPr/>
                </a:tc>
                <a:tc>
                  <a:txBody>
                    <a:bodyPr/>
                    <a:lstStyle/>
                    <a:p>
                      <a:endParaRPr lang="en-US" sz="1900" dirty="0"/>
                    </a:p>
                  </a:txBody>
                  <a:tcPr/>
                </a:tc>
                <a:extLst>
                  <a:ext uri="{0D108BD9-81ED-4DB2-BD59-A6C34878D82A}">
                    <a16:rowId xmlns:a16="http://schemas.microsoft.com/office/drawing/2014/main" val="1855815562"/>
                  </a:ext>
                </a:extLst>
              </a:tr>
            </a:tbl>
          </a:graphicData>
        </a:graphic>
      </p:graphicFrame>
      <p:sp>
        <p:nvSpPr>
          <p:cNvPr id="7" name="Title 1"/>
          <p:cNvSpPr>
            <a:spLocks noGrp="1"/>
          </p:cNvSpPr>
          <p:nvPr>
            <p:ph type="title"/>
          </p:nvPr>
        </p:nvSpPr>
        <p:spPr>
          <a:xfrm>
            <a:off x="578224" y="497697"/>
            <a:ext cx="11214845" cy="706964"/>
          </a:xfrm>
        </p:spPr>
        <p:txBody>
          <a:bodyPr/>
          <a:lstStyle/>
          <a:p>
            <a:r>
              <a:rPr lang="en-US" sz="4800" dirty="0" smtClean="0"/>
              <a:t>Infection Prevention and Safety(IPS)</a:t>
            </a:r>
            <a:endParaRPr lang="en-US" sz="4800" dirty="0"/>
          </a:p>
        </p:txBody>
      </p:sp>
    </p:spTree>
    <p:extLst>
      <p:ext uri="{BB962C8B-B14F-4D97-AF65-F5344CB8AC3E}">
        <p14:creationId xmlns:p14="http://schemas.microsoft.com/office/powerpoint/2010/main" val="420342276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Radiation Safety and Quality (RSQ)</a:t>
            </a:r>
            <a:endParaRPr lang="en-US" sz="4800" dirty="0"/>
          </a:p>
        </p:txBody>
      </p:sp>
      <p:sp>
        <p:nvSpPr>
          <p:cNvPr id="3" name="Content Placeholder 2"/>
          <p:cNvSpPr>
            <a:spLocks noGrp="1"/>
          </p:cNvSpPr>
          <p:nvPr>
            <p:ph idx="1"/>
          </p:nvPr>
        </p:nvSpPr>
        <p:spPr>
          <a:xfrm>
            <a:off x="537882" y="2299447"/>
            <a:ext cx="11335871" cy="4182035"/>
          </a:xfrm>
        </p:spPr>
        <p:txBody>
          <a:bodyPr>
            <a:normAutofit/>
          </a:bodyPr>
          <a:lstStyle/>
          <a:p>
            <a:r>
              <a:rPr lang="en-US" sz="3200" dirty="0" smtClean="0"/>
              <a:t>Charge: </a:t>
            </a:r>
          </a:p>
          <a:p>
            <a:pPr lvl="1"/>
            <a:r>
              <a:rPr lang="en-US" sz="2800" dirty="0"/>
              <a:t>The role of this committee is to ensure </a:t>
            </a:r>
            <a:r>
              <a:rPr lang="en-US" sz="2800" dirty="0" smtClean="0"/>
              <a:t>maximum patient </a:t>
            </a:r>
            <a:r>
              <a:rPr lang="en-US" sz="2800" dirty="0"/>
              <a:t>safety and to enhance the technical quality of images exposed within </a:t>
            </a:r>
            <a:r>
              <a:rPr lang="en-US" sz="2800" dirty="0" smtClean="0"/>
              <a:t>UFCD</a:t>
            </a:r>
          </a:p>
          <a:p>
            <a:pPr lvl="1"/>
            <a:r>
              <a:rPr lang="en-US" sz="2800" dirty="0" smtClean="0"/>
              <a:t>Report outcomes up to CAQAC for mid year progress and annual reports</a:t>
            </a:r>
          </a:p>
        </p:txBody>
      </p:sp>
    </p:spTree>
    <p:extLst>
      <p:ext uri="{BB962C8B-B14F-4D97-AF65-F5344CB8AC3E}">
        <p14:creationId xmlns:p14="http://schemas.microsoft.com/office/powerpoint/2010/main" val="209263946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Radiation Safety and Quality (RSQ)</a:t>
            </a:r>
            <a:endParaRPr lang="en-US" sz="4800" dirty="0"/>
          </a:p>
        </p:txBody>
      </p:sp>
      <p:graphicFrame>
        <p:nvGraphicFramePr>
          <p:cNvPr id="4" name="Table 3"/>
          <p:cNvGraphicFramePr>
            <a:graphicFrameLocks noGrp="1"/>
          </p:cNvGraphicFramePr>
          <p:nvPr>
            <p:extLst>
              <p:ext uri="{D42A27DB-BD31-4B8C-83A1-F6EECF244321}">
                <p14:modId xmlns:p14="http://schemas.microsoft.com/office/powerpoint/2010/main" val="2621614368"/>
              </p:ext>
            </p:extLst>
          </p:nvPr>
        </p:nvGraphicFramePr>
        <p:xfrm>
          <a:off x="1562761" y="2484407"/>
          <a:ext cx="8702673" cy="4114800"/>
        </p:xfrm>
        <a:graphic>
          <a:graphicData uri="http://schemas.openxmlformats.org/drawingml/2006/table">
            <a:tbl>
              <a:tblPr firstRow="1" bandRow="1">
                <a:tableStyleId>{5C22544A-7EE6-4342-B048-85BDC9FD1C3A}</a:tableStyleId>
              </a:tblPr>
              <a:tblGrid>
                <a:gridCol w="5234855">
                  <a:extLst>
                    <a:ext uri="{9D8B030D-6E8A-4147-A177-3AD203B41FA5}">
                      <a16:colId xmlns:a16="http://schemas.microsoft.com/office/drawing/2014/main" val="1736496741"/>
                    </a:ext>
                  </a:extLst>
                </a:gridCol>
                <a:gridCol w="3467818">
                  <a:extLst>
                    <a:ext uri="{9D8B030D-6E8A-4147-A177-3AD203B41FA5}">
                      <a16:colId xmlns:a16="http://schemas.microsoft.com/office/drawing/2014/main" val="3122923427"/>
                    </a:ext>
                  </a:extLst>
                </a:gridCol>
              </a:tblGrid>
              <a:tr h="229463">
                <a:tc>
                  <a:txBody>
                    <a:bodyPr/>
                    <a:lstStyle/>
                    <a:p>
                      <a:r>
                        <a:rPr lang="en-US" sz="2400" dirty="0" smtClean="0"/>
                        <a:t>MEMBERS</a:t>
                      </a:r>
                      <a:endParaRPr lang="en-US" sz="2400" dirty="0"/>
                    </a:p>
                  </a:txBody>
                  <a:tcPr/>
                </a:tc>
                <a:tc>
                  <a:txBody>
                    <a:bodyPr/>
                    <a:lstStyle/>
                    <a:p>
                      <a:endParaRPr lang="en-US" sz="2400" dirty="0"/>
                    </a:p>
                  </a:txBody>
                  <a:tcPr/>
                </a:tc>
                <a:extLst>
                  <a:ext uri="{0D108BD9-81ED-4DB2-BD59-A6C34878D82A}">
                    <a16:rowId xmlns:a16="http://schemas.microsoft.com/office/drawing/2014/main" val="2428617578"/>
                  </a:ext>
                </a:extLst>
              </a:tr>
              <a:tr h="370840">
                <a:tc>
                  <a:txBody>
                    <a:bodyPr/>
                    <a:lstStyle/>
                    <a:p>
                      <a:r>
                        <a:rPr lang="en-US" sz="2400" dirty="0" smtClean="0"/>
                        <a:t>Chair</a:t>
                      </a:r>
                      <a:endParaRPr lang="en-US" sz="2400" dirty="0"/>
                    </a:p>
                  </a:txBody>
                  <a:tcPr/>
                </a:tc>
                <a:tc>
                  <a:txBody>
                    <a:bodyPr/>
                    <a:lstStyle/>
                    <a:p>
                      <a:r>
                        <a:rPr lang="en-US" sz="2400" dirty="0" smtClean="0"/>
                        <a:t>Dr. </a:t>
                      </a:r>
                      <a:r>
                        <a:rPr lang="en-US" sz="2400" dirty="0" err="1" smtClean="0"/>
                        <a:t>Kashtwari</a:t>
                      </a:r>
                      <a:endParaRPr lang="en-US" sz="2400" dirty="0" smtClean="0"/>
                    </a:p>
                  </a:txBody>
                  <a:tcPr/>
                </a:tc>
                <a:extLst>
                  <a:ext uri="{0D108BD9-81ED-4DB2-BD59-A6C34878D82A}">
                    <a16:rowId xmlns:a16="http://schemas.microsoft.com/office/drawing/2014/main" val="1193157687"/>
                  </a:ext>
                </a:extLst>
              </a:tr>
              <a:tr h="370840">
                <a:tc>
                  <a:txBody>
                    <a:bodyPr/>
                    <a:lstStyle/>
                    <a:p>
                      <a:r>
                        <a:rPr lang="en-US" sz="2400" dirty="0" smtClean="0"/>
                        <a:t>Radiation Safety Officer for UFCD</a:t>
                      </a:r>
                      <a:endParaRPr lang="en-US" sz="2400" dirty="0"/>
                    </a:p>
                  </a:txBody>
                  <a:tcPr/>
                </a:tc>
                <a:tc>
                  <a:txBody>
                    <a:bodyPr/>
                    <a:lstStyle/>
                    <a:p>
                      <a:r>
                        <a:rPr lang="en-US" sz="2400" dirty="0" smtClean="0"/>
                        <a:t>Also the chair</a:t>
                      </a:r>
                      <a:endParaRPr lang="en-US" sz="2400" dirty="0"/>
                    </a:p>
                  </a:txBody>
                  <a:tcPr/>
                </a:tc>
                <a:extLst>
                  <a:ext uri="{0D108BD9-81ED-4DB2-BD59-A6C34878D82A}">
                    <a16:rowId xmlns:a16="http://schemas.microsoft.com/office/drawing/2014/main" val="172205078"/>
                  </a:ext>
                </a:extLst>
              </a:tr>
              <a:tr h="370840">
                <a:tc>
                  <a:txBody>
                    <a:bodyPr/>
                    <a:lstStyle/>
                    <a:p>
                      <a:r>
                        <a:rPr lang="en-US" sz="2400" dirty="0" smtClean="0"/>
                        <a:t>Clinical Dean</a:t>
                      </a:r>
                      <a:endParaRPr lang="en-US" sz="2400" dirty="0"/>
                    </a:p>
                  </a:txBody>
                  <a:tcPr/>
                </a:tc>
                <a:tc>
                  <a:txBody>
                    <a:bodyPr/>
                    <a:lstStyle/>
                    <a:p>
                      <a:r>
                        <a:rPr lang="en-US" sz="2400" dirty="0" smtClean="0"/>
                        <a:t>Dr. Migliorati</a:t>
                      </a:r>
                      <a:endParaRPr lang="en-US" sz="2400" dirty="0"/>
                    </a:p>
                  </a:txBody>
                  <a:tcPr/>
                </a:tc>
                <a:extLst>
                  <a:ext uri="{0D108BD9-81ED-4DB2-BD59-A6C34878D82A}">
                    <a16:rowId xmlns:a16="http://schemas.microsoft.com/office/drawing/2014/main" val="2597271121"/>
                  </a:ext>
                </a:extLst>
              </a:tr>
              <a:tr h="370840">
                <a:tc>
                  <a:txBody>
                    <a:bodyPr/>
                    <a:lstStyle/>
                    <a:p>
                      <a:r>
                        <a:rPr lang="en-US" sz="2400" dirty="0" smtClean="0"/>
                        <a:t>Clinic Administrator</a:t>
                      </a:r>
                      <a:endParaRPr lang="en-US" sz="2400" dirty="0"/>
                    </a:p>
                  </a:txBody>
                  <a:tcPr/>
                </a:tc>
                <a:tc>
                  <a:txBody>
                    <a:bodyPr/>
                    <a:lstStyle/>
                    <a:p>
                      <a:r>
                        <a:rPr lang="en-US" sz="2400" dirty="0" err="1" smtClean="0"/>
                        <a:t>Richelle</a:t>
                      </a:r>
                      <a:r>
                        <a:rPr lang="en-US" sz="2400" dirty="0" smtClean="0"/>
                        <a:t> </a:t>
                      </a:r>
                      <a:r>
                        <a:rPr lang="en-US" sz="2400" dirty="0" err="1" smtClean="0"/>
                        <a:t>Janiec</a:t>
                      </a:r>
                      <a:endParaRPr lang="en-US" sz="2400" dirty="0"/>
                    </a:p>
                  </a:txBody>
                  <a:tcPr/>
                </a:tc>
                <a:extLst>
                  <a:ext uri="{0D108BD9-81ED-4DB2-BD59-A6C34878D82A}">
                    <a16:rowId xmlns:a16="http://schemas.microsoft.com/office/drawing/2014/main" val="222210350"/>
                  </a:ext>
                </a:extLst>
              </a:tr>
              <a:tr h="370840">
                <a:tc>
                  <a:txBody>
                    <a:bodyPr/>
                    <a:lstStyle/>
                    <a:p>
                      <a:r>
                        <a:rPr lang="en-US" sz="2400" dirty="0" smtClean="0"/>
                        <a:t>Chair CAQAC</a:t>
                      </a:r>
                      <a:endParaRPr lang="en-US" sz="2400" dirty="0"/>
                    </a:p>
                  </a:txBody>
                  <a:tcPr/>
                </a:tc>
                <a:tc>
                  <a:txBody>
                    <a:bodyPr/>
                    <a:lstStyle/>
                    <a:p>
                      <a:r>
                        <a:rPr lang="en-US" sz="2400" dirty="0" smtClean="0"/>
                        <a:t>Dr.</a:t>
                      </a:r>
                      <a:r>
                        <a:rPr lang="en-US" sz="2400" baseline="0" dirty="0" smtClean="0"/>
                        <a:t> Soto</a:t>
                      </a:r>
                      <a:endParaRPr lang="en-US" sz="2400" dirty="0"/>
                    </a:p>
                  </a:txBody>
                  <a:tcPr/>
                </a:tc>
                <a:extLst>
                  <a:ext uri="{0D108BD9-81ED-4DB2-BD59-A6C34878D82A}">
                    <a16:rowId xmlns:a16="http://schemas.microsoft.com/office/drawing/2014/main" val="3533030180"/>
                  </a:ext>
                </a:extLst>
              </a:tr>
              <a:tr h="370840">
                <a:tc>
                  <a:txBody>
                    <a:bodyPr/>
                    <a:lstStyle/>
                    <a:p>
                      <a:r>
                        <a:rPr lang="en-US" sz="2400" dirty="0" smtClean="0"/>
                        <a:t>Vice-Chair CAQAC</a:t>
                      </a:r>
                      <a:endParaRPr lang="en-US" sz="2400" dirty="0"/>
                    </a:p>
                  </a:txBody>
                  <a:tcPr/>
                </a:tc>
                <a:tc>
                  <a:txBody>
                    <a:bodyPr/>
                    <a:lstStyle/>
                    <a:p>
                      <a:r>
                        <a:rPr lang="en-US" sz="2400" dirty="0" smtClean="0"/>
                        <a:t>TBD</a:t>
                      </a:r>
                      <a:endParaRPr lang="en-US" sz="2400" dirty="0"/>
                    </a:p>
                  </a:txBody>
                  <a:tcPr/>
                </a:tc>
                <a:extLst>
                  <a:ext uri="{0D108BD9-81ED-4DB2-BD59-A6C34878D82A}">
                    <a16:rowId xmlns:a16="http://schemas.microsoft.com/office/drawing/2014/main" val="3258470623"/>
                  </a:ext>
                </a:extLst>
              </a:tr>
              <a:tr h="370840">
                <a:tc>
                  <a:txBody>
                    <a:bodyPr/>
                    <a:lstStyle/>
                    <a:p>
                      <a:r>
                        <a:rPr lang="en-US" sz="2400" dirty="0" smtClean="0"/>
                        <a:t>IT Expert for Radiology</a:t>
                      </a:r>
                      <a:endParaRPr lang="en-US" sz="2400" dirty="0"/>
                    </a:p>
                  </a:txBody>
                  <a:tcPr/>
                </a:tc>
                <a:tc>
                  <a:txBody>
                    <a:bodyPr/>
                    <a:lstStyle/>
                    <a:p>
                      <a:r>
                        <a:rPr lang="en-US" sz="2400" dirty="0" smtClean="0"/>
                        <a:t>Gerald Hammond</a:t>
                      </a:r>
                      <a:endParaRPr lang="en-US" sz="2400" dirty="0"/>
                    </a:p>
                  </a:txBody>
                  <a:tcPr/>
                </a:tc>
                <a:extLst>
                  <a:ext uri="{0D108BD9-81ED-4DB2-BD59-A6C34878D82A}">
                    <a16:rowId xmlns:a16="http://schemas.microsoft.com/office/drawing/2014/main" val="2071907895"/>
                  </a:ext>
                </a:extLst>
              </a:tr>
              <a:tr h="370840">
                <a:tc>
                  <a:txBody>
                    <a:bodyPr/>
                    <a:lstStyle/>
                    <a:p>
                      <a:r>
                        <a:rPr lang="en-US" sz="2400" dirty="0" smtClean="0"/>
                        <a:t>Clinical Faculty</a:t>
                      </a:r>
                      <a:endParaRPr lang="en-US" sz="2400" dirty="0"/>
                    </a:p>
                  </a:txBody>
                  <a:tcPr/>
                </a:tc>
                <a:tc>
                  <a:txBody>
                    <a:bodyPr/>
                    <a:lstStyle/>
                    <a:p>
                      <a:r>
                        <a:rPr lang="en-US" sz="2400" dirty="0" smtClean="0"/>
                        <a:t>Dr.</a:t>
                      </a:r>
                      <a:r>
                        <a:rPr lang="en-US" sz="2400" baseline="0" dirty="0" smtClean="0"/>
                        <a:t> Howard</a:t>
                      </a:r>
                      <a:endParaRPr lang="en-US" sz="2400" dirty="0"/>
                    </a:p>
                  </a:txBody>
                  <a:tcPr/>
                </a:tc>
                <a:extLst>
                  <a:ext uri="{0D108BD9-81ED-4DB2-BD59-A6C34878D82A}">
                    <a16:rowId xmlns:a16="http://schemas.microsoft.com/office/drawing/2014/main" val="2723145337"/>
                  </a:ext>
                </a:extLst>
              </a:tr>
            </a:tbl>
          </a:graphicData>
        </a:graphic>
      </p:graphicFrame>
    </p:spTree>
    <p:extLst>
      <p:ext uri="{BB962C8B-B14F-4D97-AF65-F5344CB8AC3E}">
        <p14:creationId xmlns:p14="http://schemas.microsoft.com/office/powerpoint/2010/main" val="28781606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0229" y="835645"/>
            <a:ext cx="8761413" cy="706964"/>
          </a:xfrm>
        </p:spPr>
        <p:txBody>
          <a:bodyPr/>
          <a:lstStyle/>
          <a:p>
            <a:r>
              <a:rPr lang="en-US" sz="4800" dirty="0" smtClean="0"/>
              <a:t>Ad hoc workgroups (CAQAC members)</a:t>
            </a:r>
            <a:endParaRPr lang="en-US" sz="4800" dirty="0"/>
          </a:p>
        </p:txBody>
      </p:sp>
      <p:sp>
        <p:nvSpPr>
          <p:cNvPr id="3" name="Content Placeholder 2"/>
          <p:cNvSpPr>
            <a:spLocks noGrp="1"/>
          </p:cNvSpPr>
          <p:nvPr>
            <p:ph idx="1"/>
          </p:nvPr>
        </p:nvSpPr>
        <p:spPr>
          <a:xfrm>
            <a:off x="307558" y="3121086"/>
            <a:ext cx="11631399" cy="3416300"/>
          </a:xfrm>
        </p:spPr>
        <p:txBody>
          <a:bodyPr>
            <a:normAutofit/>
          </a:bodyPr>
          <a:lstStyle/>
          <a:p>
            <a:r>
              <a:rPr lang="en-US" sz="3200" dirty="0" smtClean="0"/>
              <a:t>Annual Clinic Procedure Manual review/update</a:t>
            </a:r>
          </a:p>
          <a:p>
            <a:r>
              <a:rPr lang="en-US" sz="3200" dirty="0" smtClean="0"/>
              <a:t>Annual Clinic Quality Assurance Manual review/update</a:t>
            </a:r>
          </a:p>
        </p:txBody>
      </p:sp>
    </p:spTree>
    <p:extLst>
      <p:ext uri="{BB962C8B-B14F-4D97-AF65-F5344CB8AC3E}">
        <p14:creationId xmlns:p14="http://schemas.microsoft.com/office/powerpoint/2010/main" val="346971965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78907" y="2177311"/>
            <a:ext cx="5763431" cy="2283824"/>
          </a:xfrm>
        </p:spPr>
        <p:txBody>
          <a:bodyPr/>
          <a:lstStyle/>
          <a:p>
            <a:r>
              <a:rPr lang="en-US" sz="6000" dirty="0" smtClean="0"/>
              <a:t>Expectations of Committee Members</a:t>
            </a:r>
            <a:endParaRPr lang="en-US" sz="6000" dirty="0"/>
          </a:p>
        </p:txBody>
      </p:sp>
      <p:sp>
        <p:nvSpPr>
          <p:cNvPr id="8" name="Text Placeholder 7"/>
          <p:cNvSpPr>
            <a:spLocks noGrp="1"/>
          </p:cNvSpPr>
          <p:nvPr>
            <p:ph type="body" idx="1"/>
          </p:nvPr>
        </p:nvSpPr>
        <p:spPr/>
        <p:txBody>
          <a:bodyPr/>
          <a:lstStyle/>
          <a:p>
            <a:endParaRPr lang="en-US"/>
          </a:p>
        </p:txBody>
      </p:sp>
    </p:spTree>
    <p:extLst>
      <p:ext uri="{BB962C8B-B14F-4D97-AF65-F5344CB8AC3E}">
        <p14:creationId xmlns:p14="http://schemas.microsoft.com/office/powerpoint/2010/main" val="35540421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5400" dirty="0" smtClean="0"/>
              <a:t>Expectations</a:t>
            </a:r>
            <a:endParaRPr lang="en-US" sz="4800" dirty="0"/>
          </a:p>
        </p:txBody>
      </p:sp>
      <p:sp>
        <p:nvSpPr>
          <p:cNvPr id="5" name="Content Placeholder 4"/>
          <p:cNvSpPr>
            <a:spLocks noGrp="1"/>
          </p:cNvSpPr>
          <p:nvPr>
            <p:ph idx="1"/>
          </p:nvPr>
        </p:nvSpPr>
        <p:spPr>
          <a:xfrm>
            <a:off x="719798" y="2206684"/>
            <a:ext cx="11187953" cy="4133476"/>
          </a:xfrm>
        </p:spPr>
        <p:txBody>
          <a:bodyPr>
            <a:noAutofit/>
          </a:bodyPr>
          <a:lstStyle/>
          <a:p>
            <a:r>
              <a:rPr lang="en-US" sz="2400" dirty="0" smtClean="0"/>
              <a:t>Attendance to meetings</a:t>
            </a:r>
          </a:p>
          <a:p>
            <a:pPr lvl="1"/>
            <a:r>
              <a:rPr lang="en-US" sz="2200" dirty="0" smtClean="0"/>
              <a:t>Quorum of voting members </a:t>
            </a:r>
            <a:r>
              <a:rPr lang="en-US" sz="2200" i="1" dirty="0" smtClean="0"/>
              <a:t>(4 faculty and 2 students) is required in order to conduct an official meeting</a:t>
            </a:r>
          </a:p>
          <a:p>
            <a:pPr lvl="1"/>
            <a:r>
              <a:rPr lang="en-US" sz="2200" dirty="0" smtClean="0"/>
              <a:t>Missing greater than two meetings will result in consideration of requesting a member resign from the committee  </a:t>
            </a:r>
          </a:p>
          <a:p>
            <a:r>
              <a:rPr lang="en-US" sz="2400" dirty="0" smtClean="0"/>
              <a:t>Participation in meeting topics and assignments (including reading documents)</a:t>
            </a:r>
          </a:p>
          <a:p>
            <a:pPr lvl="1"/>
            <a:r>
              <a:rPr lang="en-US" sz="2200" dirty="0" smtClean="0"/>
              <a:t>Review agenda and materials prior to each meeting</a:t>
            </a:r>
          </a:p>
          <a:p>
            <a:pPr lvl="1"/>
            <a:r>
              <a:rPr lang="en-US" sz="2200" dirty="0" smtClean="0"/>
              <a:t>Active participation in discussions</a:t>
            </a:r>
          </a:p>
          <a:p>
            <a:pPr lvl="1"/>
            <a:r>
              <a:rPr lang="en-US" sz="2200" dirty="0" smtClean="0"/>
              <a:t>Complete action items as applies</a:t>
            </a:r>
          </a:p>
          <a:p>
            <a:pPr lvl="1"/>
            <a:endParaRPr lang="en-US" sz="2400" dirty="0" smtClean="0"/>
          </a:p>
          <a:p>
            <a:pPr marL="0" indent="0">
              <a:buNone/>
            </a:pPr>
            <a:r>
              <a:rPr lang="en-US" dirty="0" smtClean="0"/>
              <a:t>  </a:t>
            </a:r>
            <a:endParaRPr lang="en-US" dirty="0"/>
          </a:p>
        </p:txBody>
      </p:sp>
    </p:spTree>
    <p:extLst>
      <p:ext uri="{BB962C8B-B14F-4D97-AF65-F5344CB8AC3E}">
        <p14:creationId xmlns:p14="http://schemas.microsoft.com/office/powerpoint/2010/main" val="423016969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Meetings</a:t>
            </a:r>
            <a:endParaRPr lang="en-US" sz="5400" dirty="0"/>
          </a:p>
        </p:txBody>
      </p:sp>
      <p:sp>
        <p:nvSpPr>
          <p:cNvPr id="3" name="Content Placeholder 2"/>
          <p:cNvSpPr>
            <a:spLocks noGrp="1"/>
          </p:cNvSpPr>
          <p:nvPr>
            <p:ph idx="1"/>
          </p:nvPr>
        </p:nvSpPr>
        <p:spPr>
          <a:xfrm>
            <a:off x="1154954" y="2465477"/>
            <a:ext cx="8825659" cy="3416300"/>
          </a:xfrm>
        </p:spPr>
        <p:txBody>
          <a:bodyPr>
            <a:noAutofit/>
          </a:bodyPr>
          <a:lstStyle/>
          <a:p>
            <a:r>
              <a:rPr lang="en-US" sz="3200" dirty="0" smtClean="0"/>
              <a:t>Frequency</a:t>
            </a:r>
          </a:p>
          <a:p>
            <a:pPr lvl="1"/>
            <a:r>
              <a:rPr lang="en-US" sz="2800" dirty="0" smtClean="0"/>
              <a:t>Monthly</a:t>
            </a:r>
          </a:p>
          <a:p>
            <a:r>
              <a:rPr lang="en-US" sz="3200" dirty="0" smtClean="0"/>
              <a:t>Day</a:t>
            </a:r>
          </a:p>
          <a:p>
            <a:pPr lvl="1"/>
            <a:r>
              <a:rPr lang="en-US" sz="2800" dirty="0" smtClean="0"/>
              <a:t>Monday</a:t>
            </a:r>
          </a:p>
          <a:p>
            <a:r>
              <a:rPr lang="en-US" sz="3200" dirty="0" smtClean="0"/>
              <a:t>Time</a:t>
            </a:r>
          </a:p>
          <a:p>
            <a:pPr lvl="1"/>
            <a:r>
              <a:rPr lang="en-US" sz="2800" dirty="0" smtClean="0"/>
              <a:t>11:45 am to 12:45 pm</a:t>
            </a:r>
          </a:p>
          <a:p>
            <a:endParaRPr lang="en-US" sz="2400" dirty="0"/>
          </a:p>
        </p:txBody>
      </p:sp>
    </p:spTree>
    <p:extLst>
      <p:ext uri="{BB962C8B-B14F-4D97-AF65-F5344CB8AC3E}">
        <p14:creationId xmlns:p14="http://schemas.microsoft.com/office/powerpoint/2010/main" val="337723061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54954" y="2025610"/>
            <a:ext cx="9886857" cy="1822514"/>
          </a:xfrm>
        </p:spPr>
        <p:txBody>
          <a:bodyPr/>
          <a:lstStyle/>
          <a:p>
            <a:r>
              <a:rPr lang="en-US" sz="4800" dirty="0" smtClean="0"/>
              <a:t>Thank you for your commitment of time and effort as a member of this important committee</a:t>
            </a:r>
            <a:endParaRPr lang="en-US" sz="4800" dirty="0"/>
          </a:p>
        </p:txBody>
      </p:sp>
    </p:spTree>
    <p:extLst>
      <p:ext uri="{BB962C8B-B14F-4D97-AF65-F5344CB8AC3E}">
        <p14:creationId xmlns:p14="http://schemas.microsoft.com/office/powerpoint/2010/main" val="4110185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Committee composition</a:t>
            </a:r>
            <a:endParaRPr lang="en-US" sz="4800" dirty="0"/>
          </a:p>
        </p:txBody>
      </p:sp>
      <p:sp>
        <p:nvSpPr>
          <p:cNvPr id="3" name="Content Placeholder 2"/>
          <p:cNvSpPr>
            <a:spLocks noGrp="1"/>
          </p:cNvSpPr>
          <p:nvPr>
            <p:ph idx="1"/>
          </p:nvPr>
        </p:nvSpPr>
        <p:spPr>
          <a:xfrm>
            <a:off x="394025" y="2357648"/>
            <a:ext cx="11562186" cy="4025900"/>
          </a:xfrm>
        </p:spPr>
        <p:txBody>
          <a:bodyPr>
            <a:noAutofit/>
          </a:bodyPr>
          <a:lstStyle/>
          <a:p>
            <a:r>
              <a:rPr lang="en-US" sz="2400" dirty="0" smtClean="0"/>
              <a:t>Six full-time faculty (F20XX)</a:t>
            </a:r>
            <a:endParaRPr lang="en-US" sz="2400" dirty="0"/>
          </a:p>
          <a:p>
            <a:r>
              <a:rPr lang="en-US" sz="2400" dirty="0" smtClean="0"/>
              <a:t>Three dental students, one from each class 2DN, 3DN &amp; 4DN </a:t>
            </a:r>
          </a:p>
          <a:p>
            <a:r>
              <a:rPr lang="en-US" sz="2400" dirty="0" smtClean="0"/>
              <a:t>Three regular ex-officio members:  Clinical Dean, Director of Quality Assurance, Manager of Applications and Support (IT). </a:t>
            </a:r>
          </a:p>
          <a:p>
            <a:r>
              <a:rPr lang="en-US" sz="2400" dirty="0" smtClean="0"/>
              <a:t>Subcommittee chairpersons who are not CAQAC members at the time</a:t>
            </a:r>
            <a:endParaRPr lang="en-US" sz="2400" dirty="0"/>
          </a:p>
          <a:p>
            <a:r>
              <a:rPr lang="en-US" sz="2400" dirty="0" smtClean="0"/>
              <a:t>The committee elects the chairperson and vice-chairperson from among the members.  </a:t>
            </a:r>
          </a:p>
          <a:p>
            <a:pPr lvl="1"/>
            <a:r>
              <a:rPr lang="en-US" sz="2000" dirty="0" smtClean="0"/>
              <a:t>The vice chairperson will become the chairperson upon completion of the chairperson’s term. </a:t>
            </a:r>
            <a:endParaRPr lang="en-US" sz="2000" dirty="0"/>
          </a:p>
        </p:txBody>
      </p:sp>
    </p:spTree>
    <p:extLst>
      <p:ext uri="{BB962C8B-B14F-4D97-AF65-F5344CB8AC3E}">
        <p14:creationId xmlns:p14="http://schemas.microsoft.com/office/powerpoint/2010/main" val="380880020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800" dirty="0" smtClean="0"/>
              <a:t>2018-2019 Committee Members</a:t>
            </a:r>
            <a:endParaRPr lang="en-US" sz="4800" dirty="0"/>
          </a:p>
        </p:txBody>
      </p:sp>
      <p:graphicFrame>
        <p:nvGraphicFramePr>
          <p:cNvPr id="6" name="Table 5"/>
          <p:cNvGraphicFramePr>
            <a:graphicFrameLocks noGrp="1"/>
          </p:cNvGraphicFramePr>
          <p:nvPr>
            <p:extLst>
              <p:ext uri="{D42A27DB-BD31-4B8C-83A1-F6EECF244321}">
                <p14:modId xmlns:p14="http://schemas.microsoft.com/office/powerpoint/2010/main" val="1658573783"/>
              </p:ext>
            </p:extLst>
          </p:nvPr>
        </p:nvGraphicFramePr>
        <p:xfrm>
          <a:off x="1058092" y="2286000"/>
          <a:ext cx="10058399" cy="4572000"/>
        </p:xfrm>
        <a:graphic>
          <a:graphicData uri="http://schemas.openxmlformats.org/drawingml/2006/table">
            <a:tbl>
              <a:tblPr firstRow="1" bandRow="1">
                <a:tableStyleId>{5C22544A-7EE6-4342-B048-85BDC9FD1C3A}</a:tableStyleId>
              </a:tblPr>
              <a:tblGrid>
                <a:gridCol w="4077402">
                  <a:extLst>
                    <a:ext uri="{9D8B030D-6E8A-4147-A177-3AD203B41FA5}">
                      <a16:colId xmlns:a16="http://schemas.microsoft.com/office/drawing/2014/main" val="1736496741"/>
                    </a:ext>
                  </a:extLst>
                </a:gridCol>
                <a:gridCol w="4246570">
                  <a:extLst>
                    <a:ext uri="{9D8B030D-6E8A-4147-A177-3AD203B41FA5}">
                      <a16:colId xmlns:a16="http://schemas.microsoft.com/office/drawing/2014/main" val="3122923427"/>
                    </a:ext>
                  </a:extLst>
                </a:gridCol>
                <a:gridCol w="1734427">
                  <a:extLst>
                    <a:ext uri="{9D8B030D-6E8A-4147-A177-3AD203B41FA5}">
                      <a16:colId xmlns:a16="http://schemas.microsoft.com/office/drawing/2014/main" val="1343442728"/>
                    </a:ext>
                  </a:extLst>
                </a:gridCol>
              </a:tblGrid>
              <a:tr h="370840">
                <a:tc>
                  <a:txBody>
                    <a:bodyPr/>
                    <a:lstStyle/>
                    <a:p>
                      <a:r>
                        <a:rPr lang="en-US" sz="2400" dirty="0" smtClean="0"/>
                        <a:t>MEMBERS</a:t>
                      </a:r>
                      <a:endParaRPr lang="en-US" sz="2400" dirty="0"/>
                    </a:p>
                  </a:txBody>
                  <a:tcPr/>
                </a:tc>
                <a:tc>
                  <a:txBody>
                    <a:bodyPr/>
                    <a:lstStyle/>
                    <a:p>
                      <a:endParaRPr lang="en-US" sz="2400" dirty="0"/>
                    </a:p>
                  </a:txBody>
                  <a:tcPr/>
                </a:tc>
                <a:tc>
                  <a:txBody>
                    <a:bodyPr/>
                    <a:lstStyle/>
                    <a:p>
                      <a:endParaRPr lang="en-US" sz="2400" dirty="0"/>
                    </a:p>
                  </a:txBody>
                  <a:tcPr/>
                </a:tc>
                <a:extLst>
                  <a:ext uri="{0D108BD9-81ED-4DB2-BD59-A6C34878D82A}">
                    <a16:rowId xmlns:a16="http://schemas.microsoft.com/office/drawing/2014/main" val="2428617578"/>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smtClean="0"/>
                        <a:t>Full-time Faculty /Chair</a:t>
                      </a:r>
                      <a:endParaRPr lang="en-US" sz="2400" dirty="0"/>
                    </a:p>
                  </a:txBody>
                  <a:tcPr/>
                </a:tc>
                <a:tc>
                  <a:txBody>
                    <a:bodyPr/>
                    <a:lstStyle/>
                    <a:p>
                      <a:r>
                        <a:rPr lang="en-US" sz="2400" dirty="0" smtClean="0"/>
                        <a:t>Dr. Annetty Soto</a:t>
                      </a:r>
                      <a:endParaRPr lang="en-US" sz="2400" dirty="0"/>
                    </a:p>
                  </a:txBody>
                  <a:tcPr/>
                </a:tc>
                <a:tc>
                  <a:txBody>
                    <a:bodyPr/>
                    <a:lstStyle/>
                    <a:p>
                      <a:r>
                        <a:rPr lang="en-US" sz="2400" dirty="0" smtClean="0"/>
                        <a:t>F-2020</a:t>
                      </a:r>
                      <a:endParaRPr lang="en-US" sz="2400" dirty="0"/>
                    </a:p>
                  </a:txBody>
                  <a:tcPr/>
                </a:tc>
                <a:extLst>
                  <a:ext uri="{0D108BD9-81ED-4DB2-BD59-A6C34878D82A}">
                    <a16:rowId xmlns:a16="http://schemas.microsoft.com/office/drawing/2014/main" val="1193157687"/>
                  </a:ext>
                </a:extLst>
              </a:tr>
              <a:tr h="370840">
                <a:tc>
                  <a:txBody>
                    <a:bodyPr/>
                    <a:lstStyle/>
                    <a:p>
                      <a:r>
                        <a:rPr lang="en-US" sz="2400" dirty="0" smtClean="0"/>
                        <a:t>Full-time Faculty </a:t>
                      </a:r>
                      <a:endParaRPr lang="en-US" sz="2400" dirty="0"/>
                    </a:p>
                  </a:txBody>
                  <a:tcPr/>
                </a:tc>
                <a:tc>
                  <a:txBody>
                    <a:bodyPr/>
                    <a:lstStyle/>
                    <a:p>
                      <a:r>
                        <a:rPr lang="en-US" sz="2400" dirty="0" smtClean="0"/>
                        <a:t>Dr. John Hardeman</a:t>
                      </a:r>
                      <a:endParaRPr lang="en-US" sz="2400" dirty="0"/>
                    </a:p>
                  </a:txBody>
                  <a:tcPr/>
                </a:tc>
                <a:tc>
                  <a:txBody>
                    <a:bodyPr/>
                    <a:lstStyle/>
                    <a:p>
                      <a:r>
                        <a:rPr lang="en-US" sz="2400" dirty="0" smtClean="0"/>
                        <a:t>F-2020</a:t>
                      </a:r>
                      <a:endParaRPr lang="en-US" sz="2400" dirty="0"/>
                    </a:p>
                  </a:txBody>
                  <a:tcPr/>
                </a:tc>
                <a:extLst>
                  <a:ext uri="{0D108BD9-81ED-4DB2-BD59-A6C34878D82A}">
                    <a16:rowId xmlns:a16="http://schemas.microsoft.com/office/drawing/2014/main" val="172205078"/>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smtClean="0"/>
                        <a:t>Full-time Faculty </a:t>
                      </a:r>
                    </a:p>
                  </a:txBody>
                  <a:tcPr/>
                </a:tc>
                <a:tc>
                  <a:txBody>
                    <a:bodyPr/>
                    <a:lstStyle/>
                    <a:p>
                      <a:r>
                        <a:rPr lang="en-US" sz="2400" dirty="0" smtClean="0"/>
                        <a:t>Dr. Micaela Gibbs</a:t>
                      </a:r>
                      <a:endParaRPr lang="en-US" sz="2400" dirty="0"/>
                    </a:p>
                  </a:txBody>
                  <a:tcPr/>
                </a:tc>
                <a:tc>
                  <a:txBody>
                    <a:bodyPr/>
                    <a:lstStyle/>
                    <a:p>
                      <a:r>
                        <a:rPr lang="en-US" sz="2400" dirty="0" smtClean="0"/>
                        <a:t>F-2021</a:t>
                      </a:r>
                      <a:endParaRPr lang="en-US" sz="2400" dirty="0"/>
                    </a:p>
                  </a:txBody>
                  <a:tcPr/>
                </a:tc>
                <a:extLst>
                  <a:ext uri="{0D108BD9-81ED-4DB2-BD59-A6C34878D82A}">
                    <a16:rowId xmlns:a16="http://schemas.microsoft.com/office/drawing/2014/main" val="2597271121"/>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smtClean="0"/>
                        <a:t>Full-time Faculty </a:t>
                      </a:r>
                    </a:p>
                  </a:txBody>
                  <a:tcPr/>
                </a:tc>
                <a:tc>
                  <a:txBody>
                    <a:bodyPr/>
                    <a:lstStyle/>
                    <a:p>
                      <a:r>
                        <a:rPr lang="en-US" sz="2400" dirty="0" smtClean="0"/>
                        <a:t>Dr. Abi </a:t>
                      </a:r>
                      <a:r>
                        <a:rPr lang="en-US" sz="2400" dirty="0" err="1" smtClean="0"/>
                        <a:t>Adewumi</a:t>
                      </a:r>
                      <a:endParaRPr lang="en-US" sz="2400" dirty="0"/>
                    </a:p>
                  </a:txBody>
                  <a:tcPr/>
                </a:tc>
                <a:tc>
                  <a:txBody>
                    <a:bodyPr/>
                    <a:lstStyle/>
                    <a:p>
                      <a:r>
                        <a:rPr lang="en-US" sz="2400" dirty="0" smtClean="0"/>
                        <a:t>F-2021</a:t>
                      </a:r>
                      <a:endParaRPr lang="en-US" sz="2400" dirty="0"/>
                    </a:p>
                  </a:txBody>
                  <a:tcPr/>
                </a:tc>
                <a:extLst>
                  <a:ext uri="{0D108BD9-81ED-4DB2-BD59-A6C34878D82A}">
                    <a16:rowId xmlns:a16="http://schemas.microsoft.com/office/drawing/2014/main" val="222210350"/>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smtClean="0"/>
                        <a:t>Full-time Faculty </a:t>
                      </a:r>
                    </a:p>
                  </a:txBody>
                  <a:tcPr/>
                </a:tc>
                <a:tc>
                  <a:txBody>
                    <a:bodyPr/>
                    <a:lstStyle/>
                    <a:p>
                      <a:r>
                        <a:rPr lang="en-US" sz="2400" dirty="0" smtClean="0"/>
                        <a:t>Dr. Thomas Bowers</a:t>
                      </a:r>
                      <a:endParaRPr lang="en-US" sz="2400" dirty="0"/>
                    </a:p>
                  </a:txBody>
                  <a:tcPr/>
                </a:tc>
                <a:tc>
                  <a:txBody>
                    <a:bodyPr/>
                    <a:lstStyle/>
                    <a:p>
                      <a:r>
                        <a:rPr lang="en-US" sz="2400" dirty="0" smtClean="0"/>
                        <a:t>F-2022</a:t>
                      </a:r>
                      <a:endParaRPr lang="en-US" sz="2400" dirty="0"/>
                    </a:p>
                  </a:txBody>
                  <a:tcPr/>
                </a:tc>
                <a:extLst>
                  <a:ext uri="{0D108BD9-81ED-4DB2-BD59-A6C34878D82A}">
                    <a16:rowId xmlns:a16="http://schemas.microsoft.com/office/drawing/2014/main" val="3533030180"/>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smtClean="0"/>
                        <a:t>Full-time Faculty </a:t>
                      </a:r>
                    </a:p>
                  </a:txBody>
                  <a:tcPr/>
                </a:tc>
                <a:tc>
                  <a:txBody>
                    <a:bodyPr/>
                    <a:lstStyle/>
                    <a:p>
                      <a:r>
                        <a:rPr lang="en-US" sz="2400" dirty="0" smtClean="0"/>
                        <a:t>Dr. Andrew </a:t>
                      </a:r>
                      <a:r>
                        <a:rPr lang="en-US" sz="2400" dirty="0" err="1" smtClean="0"/>
                        <a:t>Corsaro</a:t>
                      </a:r>
                      <a:endParaRPr lang="en-US" sz="2400" dirty="0"/>
                    </a:p>
                  </a:txBody>
                  <a:tcPr/>
                </a:tc>
                <a:tc>
                  <a:txBody>
                    <a:bodyPr/>
                    <a:lstStyle/>
                    <a:p>
                      <a:r>
                        <a:rPr lang="en-US" sz="2400" dirty="0" smtClean="0"/>
                        <a:t>F-2022</a:t>
                      </a:r>
                      <a:endParaRPr lang="en-US" sz="2400" dirty="0"/>
                    </a:p>
                  </a:txBody>
                  <a:tcPr/>
                </a:tc>
                <a:extLst>
                  <a:ext uri="{0D108BD9-81ED-4DB2-BD59-A6C34878D82A}">
                    <a16:rowId xmlns:a16="http://schemas.microsoft.com/office/drawing/2014/main" val="2192873686"/>
                  </a:ext>
                </a:extLst>
              </a:tr>
              <a:tr h="370840">
                <a:tc>
                  <a:txBody>
                    <a:bodyPr/>
                    <a:lstStyle/>
                    <a:p>
                      <a:r>
                        <a:rPr lang="en-US" sz="2400" dirty="0" smtClean="0"/>
                        <a:t>DN-2010</a:t>
                      </a:r>
                      <a:endParaRPr lang="en-US" sz="2400" dirty="0"/>
                    </a:p>
                  </a:txBody>
                  <a:tcPr/>
                </a:tc>
                <a:tc>
                  <a:txBody>
                    <a:bodyPr/>
                    <a:lstStyle/>
                    <a:p>
                      <a:r>
                        <a:rPr lang="en-US" sz="2400" dirty="0" smtClean="0"/>
                        <a:t>Ryan </a:t>
                      </a:r>
                      <a:r>
                        <a:rPr lang="en-US" sz="2400" dirty="0" err="1" smtClean="0"/>
                        <a:t>Clance</a:t>
                      </a:r>
                      <a:endParaRPr lang="en-US" sz="2400" dirty="0"/>
                    </a:p>
                  </a:txBody>
                  <a:tcPr/>
                </a:tc>
                <a:tc>
                  <a:txBody>
                    <a:bodyPr/>
                    <a:lstStyle/>
                    <a:p>
                      <a:r>
                        <a:rPr lang="en-US" sz="2400" dirty="0" smtClean="0"/>
                        <a:t>F-2010</a:t>
                      </a:r>
                      <a:endParaRPr lang="en-US" sz="2400" dirty="0"/>
                    </a:p>
                  </a:txBody>
                  <a:tcPr/>
                </a:tc>
                <a:extLst>
                  <a:ext uri="{0D108BD9-81ED-4DB2-BD59-A6C34878D82A}">
                    <a16:rowId xmlns:a16="http://schemas.microsoft.com/office/drawing/2014/main" val="419587439"/>
                  </a:ext>
                </a:extLst>
              </a:tr>
              <a:tr h="370840">
                <a:tc>
                  <a:txBody>
                    <a:bodyPr/>
                    <a:lstStyle/>
                    <a:p>
                      <a:r>
                        <a:rPr lang="en-US" sz="2400" dirty="0" smtClean="0"/>
                        <a:t>DN-2021</a:t>
                      </a:r>
                      <a:endParaRPr lang="en-US" sz="2400" dirty="0"/>
                    </a:p>
                  </a:txBody>
                  <a:tcPr/>
                </a:tc>
                <a:tc>
                  <a:txBody>
                    <a:bodyPr/>
                    <a:lstStyle/>
                    <a:p>
                      <a:r>
                        <a:rPr lang="en-US" sz="2400" dirty="0" smtClean="0"/>
                        <a:t>Hannah Eder</a:t>
                      </a:r>
                      <a:endParaRPr lang="en-US" sz="2400" dirty="0"/>
                    </a:p>
                  </a:txBody>
                  <a:tcPr/>
                </a:tc>
                <a:tc>
                  <a:txBody>
                    <a:bodyPr/>
                    <a:lstStyle/>
                    <a:p>
                      <a:r>
                        <a:rPr lang="en-US" sz="2400" dirty="0" smtClean="0"/>
                        <a:t>F-2021</a:t>
                      </a:r>
                      <a:endParaRPr lang="en-US" sz="2400" dirty="0"/>
                    </a:p>
                  </a:txBody>
                  <a:tcPr/>
                </a:tc>
                <a:extLst>
                  <a:ext uri="{0D108BD9-81ED-4DB2-BD59-A6C34878D82A}">
                    <a16:rowId xmlns:a16="http://schemas.microsoft.com/office/drawing/2014/main" val="3258470623"/>
                  </a:ext>
                </a:extLst>
              </a:tr>
              <a:tr h="370840">
                <a:tc>
                  <a:txBody>
                    <a:bodyPr/>
                    <a:lstStyle/>
                    <a:p>
                      <a:r>
                        <a:rPr lang="en-US" sz="2400" dirty="0" smtClean="0"/>
                        <a:t>DN2022</a:t>
                      </a:r>
                      <a:endParaRPr lang="en-US" sz="2400" dirty="0"/>
                    </a:p>
                  </a:txBody>
                  <a:tcPr/>
                </a:tc>
                <a:tc>
                  <a:txBody>
                    <a:bodyPr/>
                    <a:lstStyle/>
                    <a:p>
                      <a:r>
                        <a:rPr lang="en-US" sz="2400" dirty="0" smtClean="0"/>
                        <a:t>Catherine (Nicole)</a:t>
                      </a:r>
                      <a:r>
                        <a:rPr lang="en-US" sz="2400" baseline="0" dirty="0" smtClean="0"/>
                        <a:t> Escoffier</a:t>
                      </a:r>
                      <a:endParaRPr lang="en-US" sz="2400" dirty="0"/>
                    </a:p>
                  </a:txBody>
                  <a:tcPr/>
                </a:tc>
                <a:tc>
                  <a:txBody>
                    <a:bodyPr/>
                    <a:lstStyle/>
                    <a:p>
                      <a:r>
                        <a:rPr lang="en-US" sz="2400" dirty="0" smtClean="0"/>
                        <a:t>F-2022</a:t>
                      </a:r>
                      <a:endParaRPr lang="en-US" sz="2400" dirty="0"/>
                    </a:p>
                  </a:txBody>
                  <a:tcPr/>
                </a:tc>
                <a:extLst>
                  <a:ext uri="{0D108BD9-81ED-4DB2-BD59-A6C34878D82A}">
                    <a16:rowId xmlns:a16="http://schemas.microsoft.com/office/drawing/2014/main" val="2071907895"/>
                  </a:ext>
                </a:extLst>
              </a:tr>
            </a:tbl>
          </a:graphicData>
        </a:graphic>
      </p:graphicFrame>
    </p:spTree>
    <p:extLst>
      <p:ext uri="{BB962C8B-B14F-4D97-AF65-F5344CB8AC3E}">
        <p14:creationId xmlns:p14="http://schemas.microsoft.com/office/powerpoint/2010/main" val="426412824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CAQAC Ex-Officio Members</a:t>
            </a:r>
            <a:endParaRPr lang="en-US" sz="4800" dirty="0"/>
          </a:p>
        </p:txBody>
      </p:sp>
      <p:graphicFrame>
        <p:nvGraphicFramePr>
          <p:cNvPr id="4" name="Table 3"/>
          <p:cNvGraphicFramePr>
            <a:graphicFrameLocks noGrp="1"/>
          </p:cNvGraphicFramePr>
          <p:nvPr>
            <p:extLst>
              <p:ext uri="{D42A27DB-BD31-4B8C-83A1-F6EECF244321}">
                <p14:modId xmlns:p14="http://schemas.microsoft.com/office/powerpoint/2010/main" val="4185253936"/>
              </p:ext>
            </p:extLst>
          </p:nvPr>
        </p:nvGraphicFramePr>
        <p:xfrm>
          <a:off x="1124305" y="2846716"/>
          <a:ext cx="10072780" cy="2651760"/>
        </p:xfrm>
        <a:graphic>
          <a:graphicData uri="http://schemas.openxmlformats.org/drawingml/2006/table">
            <a:tbl>
              <a:tblPr firstRow="1" bandRow="1">
                <a:tableStyleId>{5C22544A-7EE6-4342-B048-85BDC9FD1C3A}</a:tableStyleId>
              </a:tblPr>
              <a:tblGrid>
                <a:gridCol w="6654528">
                  <a:extLst>
                    <a:ext uri="{9D8B030D-6E8A-4147-A177-3AD203B41FA5}">
                      <a16:colId xmlns:a16="http://schemas.microsoft.com/office/drawing/2014/main" val="1736496741"/>
                    </a:ext>
                  </a:extLst>
                </a:gridCol>
                <a:gridCol w="3418252">
                  <a:extLst>
                    <a:ext uri="{9D8B030D-6E8A-4147-A177-3AD203B41FA5}">
                      <a16:colId xmlns:a16="http://schemas.microsoft.com/office/drawing/2014/main" val="3122923427"/>
                    </a:ext>
                  </a:extLst>
                </a:gridCol>
              </a:tblGrid>
              <a:tr h="386464">
                <a:tc>
                  <a:txBody>
                    <a:bodyPr/>
                    <a:lstStyle/>
                    <a:p>
                      <a:r>
                        <a:rPr lang="en-US" sz="2400" dirty="0" smtClean="0"/>
                        <a:t>MEMBERS</a:t>
                      </a:r>
                      <a:endParaRPr lang="en-US" sz="2400" dirty="0"/>
                    </a:p>
                  </a:txBody>
                  <a:tcPr/>
                </a:tc>
                <a:tc>
                  <a:txBody>
                    <a:bodyPr/>
                    <a:lstStyle/>
                    <a:p>
                      <a:endParaRPr lang="en-US" sz="2400" dirty="0"/>
                    </a:p>
                  </a:txBody>
                  <a:tcPr/>
                </a:tc>
                <a:extLst>
                  <a:ext uri="{0D108BD9-81ED-4DB2-BD59-A6C34878D82A}">
                    <a16:rowId xmlns:a16="http://schemas.microsoft.com/office/drawing/2014/main" val="2428617578"/>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smtClean="0"/>
                        <a:t>Clinical Dean</a:t>
                      </a:r>
                      <a:endParaRPr lang="en-US" sz="2400" dirty="0"/>
                    </a:p>
                  </a:txBody>
                  <a:tcPr/>
                </a:tc>
                <a:tc>
                  <a:txBody>
                    <a:bodyPr/>
                    <a:lstStyle/>
                    <a:p>
                      <a:r>
                        <a:rPr lang="en-US" sz="2400" dirty="0" smtClean="0"/>
                        <a:t>Dr. Migliorati</a:t>
                      </a:r>
                      <a:endParaRPr lang="en-US" sz="2400" dirty="0"/>
                    </a:p>
                  </a:txBody>
                  <a:tcPr/>
                </a:tc>
                <a:extLst>
                  <a:ext uri="{0D108BD9-81ED-4DB2-BD59-A6C34878D82A}">
                    <a16:rowId xmlns:a16="http://schemas.microsoft.com/office/drawing/2014/main" val="1193157687"/>
                  </a:ext>
                </a:extLst>
              </a:tr>
              <a:tr h="370840">
                <a:tc>
                  <a:txBody>
                    <a:bodyPr/>
                    <a:lstStyle/>
                    <a:p>
                      <a:r>
                        <a:rPr lang="en-US" sz="2400" dirty="0" smtClean="0"/>
                        <a:t>Clinic Administrator</a:t>
                      </a:r>
                      <a:endParaRPr lang="en-US" sz="2400" dirty="0"/>
                    </a:p>
                  </a:txBody>
                  <a:tcPr/>
                </a:tc>
                <a:tc>
                  <a:txBody>
                    <a:bodyPr/>
                    <a:lstStyle/>
                    <a:p>
                      <a:r>
                        <a:rPr lang="en-US" sz="2400" dirty="0" err="1" smtClean="0"/>
                        <a:t>Richelle</a:t>
                      </a:r>
                      <a:r>
                        <a:rPr lang="en-US" sz="2400" dirty="0" smtClean="0"/>
                        <a:t> </a:t>
                      </a:r>
                      <a:r>
                        <a:rPr lang="en-US" sz="2400" dirty="0" err="1" smtClean="0"/>
                        <a:t>Janiec</a:t>
                      </a:r>
                      <a:endParaRPr lang="en-US" sz="2400" dirty="0"/>
                    </a:p>
                  </a:txBody>
                  <a:tcPr/>
                </a:tc>
                <a:extLst>
                  <a:ext uri="{0D108BD9-81ED-4DB2-BD59-A6C34878D82A}">
                    <a16:rowId xmlns:a16="http://schemas.microsoft.com/office/drawing/2014/main" val="172205078"/>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smtClean="0"/>
                        <a:t>Manager, DN/CVN application Support &amp; Development</a:t>
                      </a:r>
                    </a:p>
                  </a:txBody>
                  <a:tcPr/>
                </a:tc>
                <a:tc>
                  <a:txBody>
                    <a:bodyPr/>
                    <a:lstStyle/>
                    <a:p>
                      <a:r>
                        <a:rPr lang="en-US" sz="2400" dirty="0" smtClean="0"/>
                        <a:t>Stephen </a:t>
                      </a:r>
                      <a:r>
                        <a:rPr lang="en-US" sz="2400" dirty="0" err="1" smtClean="0"/>
                        <a:t>Kostewicz</a:t>
                      </a:r>
                      <a:endParaRPr lang="en-US" sz="2400" dirty="0"/>
                    </a:p>
                  </a:txBody>
                  <a:tcPr/>
                </a:tc>
                <a:extLst>
                  <a:ext uri="{0D108BD9-81ED-4DB2-BD59-A6C34878D82A}">
                    <a16:rowId xmlns:a16="http://schemas.microsoft.com/office/drawing/2014/main" val="2597271121"/>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smtClean="0"/>
                        <a:t>Clerical Support / Clinical Affairs Secretary</a:t>
                      </a:r>
                    </a:p>
                  </a:txBody>
                  <a:tcPr/>
                </a:tc>
                <a:tc>
                  <a:txBody>
                    <a:bodyPr/>
                    <a:lstStyle/>
                    <a:p>
                      <a:r>
                        <a:rPr lang="en-US" sz="2400" dirty="0" smtClean="0"/>
                        <a:t>Carrie Thurman</a:t>
                      </a:r>
                      <a:endParaRPr lang="en-US" sz="2400" dirty="0"/>
                    </a:p>
                  </a:txBody>
                  <a:tcPr/>
                </a:tc>
                <a:extLst>
                  <a:ext uri="{0D108BD9-81ED-4DB2-BD59-A6C34878D82A}">
                    <a16:rowId xmlns:a16="http://schemas.microsoft.com/office/drawing/2014/main" val="222210350"/>
                  </a:ext>
                </a:extLst>
              </a:tr>
            </a:tbl>
          </a:graphicData>
        </a:graphic>
      </p:graphicFrame>
    </p:spTree>
    <p:extLst>
      <p:ext uri="{BB962C8B-B14F-4D97-AF65-F5344CB8AC3E}">
        <p14:creationId xmlns:p14="http://schemas.microsoft.com/office/powerpoint/2010/main" val="102559297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5173" y="2211818"/>
            <a:ext cx="4711008" cy="2283824"/>
          </a:xfrm>
        </p:spPr>
        <p:txBody>
          <a:bodyPr/>
          <a:lstStyle/>
          <a:p>
            <a:r>
              <a:rPr lang="en-US" sz="6000" dirty="0" smtClean="0">
                <a:solidFill>
                  <a:schemeClr val="accent1">
                    <a:lumMod val="40000"/>
                    <a:lumOff val="60000"/>
                  </a:schemeClr>
                </a:solidFill>
              </a:rPr>
              <a:t>Committee Charge</a:t>
            </a:r>
            <a:endParaRPr lang="en-US" sz="6000" dirty="0">
              <a:solidFill>
                <a:schemeClr val="accent1">
                  <a:lumMod val="40000"/>
                  <a:lumOff val="60000"/>
                </a:schemeClr>
              </a:solidFill>
            </a:endParaRP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8971652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The CAQAC should:</a:t>
            </a:r>
            <a:endParaRPr lang="en-US" sz="4800" dirty="0"/>
          </a:p>
        </p:txBody>
      </p:sp>
      <p:sp>
        <p:nvSpPr>
          <p:cNvPr id="3" name="Content Placeholder 2"/>
          <p:cNvSpPr>
            <a:spLocks noGrp="1"/>
          </p:cNvSpPr>
          <p:nvPr>
            <p:ph idx="1"/>
          </p:nvPr>
        </p:nvSpPr>
        <p:spPr>
          <a:xfrm>
            <a:off x="378576" y="2810534"/>
            <a:ext cx="11640895" cy="3416300"/>
          </a:xfrm>
        </p:spPr>
        <p:txBody>
          <a:bodyPr/>
          <a:lstStyle/>
          <a:p>
            <a:r>
              <a:rPr lang="en-US" sz="2800" dirty="0" smtClean="0"/>
              <a:t>Align its work with the college strategic plan. </a:t>
            </a:r>
          </a:p>
          <a:p>
            <a:r>
              <a:rPr lang="en-US" sz="2800" dirty="0" smtClean="0"/>
              <a:t>Advise the dean on issue(s) related to UFCD clinical enterprise</a:t>
            </a:r>
          </a:p>
          <a:p>
            <a:r>
              <a:rPr lang="en-US" sz="2800" dirty="0" smtClean="0"/>
              <a:t>Communicate any issue(s) through our Faculty Advisory Board (FAB) committee to our faculty</a:t>
            </a:r>
          </a:p>
          <a:p>
            <a:endParaRPr lang="en-US" dirty="0"/>
          </a:p>
        </p:txBody>
      </p:sp>
    </p:spTree>
    <p:extLst>
      <p:ext uri="{BB962C8B-B14F-4D97-AF65-F5344CB8AC3E}">
        <p14:creationId xmlns:p14="http://schemas.microsoft.com/office/powerpoint/2010/main" val="372939536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800" dirty="0" smtClean="0"/>
              <a:t>Committee Charge:</a:t>
            </a:r>
            <a:endParaRPr lang="en-US" sz="4800" dirty="0"/>
          </a:p>
        </p:txBody>
      </p:sp>
      <p:sp>
        <p:nvSpPr>
          <p:cNvPr id="5" name="Content Placeholder 4"/>
          <p:cNvSpPr>
            <a:spLocks noGrp="1"/>
          </p:cNvSpPr>
          <p:nvPr>
            <p:ph idx="1"/>
          </p:nvPr>
        </p:nvSpPr>
        <p:spPr>
          <a:xfrm>
            <a:off x="398083" y="2344706"/>
            <a:ext cx="11540875" cy="3931772"/>
          </a:xfrm>
        </p:spPr>
        <p:txBody>
          <a:bodyPr>
            <a:noAutofit/>
          </a:bodyPr>
          <a:lstStyle/>
          <a:p>
            <a:r>
              <a:rPr lang="en-US" sz="2800" dirty="0" smtClean="0"/>
              <a:t>Sent by the dean to the committee chairperson</a:t>
            </a:r>
          </a:p>
          <a:p>
            <a:r>
              <a:rPr lang="en-US" sz="2800" dirty="0" smtClean="0"/>
              <a:t>Requires mid-year progress and year-end outcomes reporting</a:t>
            </a:r>
            <a:endParaRPr lang="en-US" sz="2800" dirty="0"/>
          </a:p>
          <a:p>
            <a:r>
              <a:rPr lang="en-US" sz="2800" dirty="0" smtClean="0"/>
              <a:t>Contains: (</a:t>
            </a:r>
            <a:r>
              <a:rPr lang="en-US" sz="2800" dirty="0" smtClean="0">
                <a:hlinkClick r:id="rId2"/>
              </a:rPr>
              <a:t>link to shared governance</a:t>
            </a:r>
            <a:r>
              <a:rPr lang="en-US" sz="2800" dirty="0" smtClean="0"/>
              <a:t>)</a:t>
            </a:r>
          </a:p>
          <a:p>
            <a:pPr lvl="1"/>
            <a:r>
              <a:rPr lang="en-US" sz="2400" dirty="0" smtClean="0"/>
              <a:t>Between 7-10 action items that are relative to the college mission and typically align with the established sub-committees of the CAQAC</a:t>
            </a:r>
          </a:p>
          <a:p>
            <a:pPr lvl="1"/>
            <a:r>
              <a:rPr lang="en-US" sz="2400" dirty="0" smtClean="0"/>
              <a:t>Expectations for outcome measures  reporting and monitoring as relates to the college strategic plan</a:t>
            </a:r>
          </a:p>
          <a:p>
            <a:pPr lvl="1"/>
            <a:r>
              <a:rPr lang="en-US" sz="2400" dirty="0" smtClean="0"/>
              <a:t>Expectation to use PDCA cycle to evaluate quality improvement processes</a:t>
            </a:r>
            <a:endParaRPr lang="en-US" sz="2400" dirty="0"/>
          </a:p>
        </p:txBody>
      </p:sp>
    </p:spTree>
    <p:extLst>
      <p:ext uri="{BB962C8B-B14F-4D97-AF65-F5344CB8AC3E}">
        <p14:creationId xmlns:p14="http://schemas.microsoft.com/office/powerpoint/2010/main" val="6646374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800" dirty="0" smtClean="0"/>
              <a:t>Committee Charge 2018-19</a:t>
            </a:r>
            <a:endParaRPr lang="en-US" sz="4800" dirty="0"/>
          </a:p>
        </p:txBody>
      </p:sp>
      <p:sp>
        <p:nvSpPr>
          <p:cNvPr id="5" name="Content Placeholder 4"/>
          <p:cNvSpPr>
            <a:spLocks noGrp="1"/>
          </p:cNvSpPr>
          <p:nvPr>
            <p:ph idx="1"/>
          </p:nvPr>
        </p:nvSpPr>
        <p:spPr>
          <a:xfrm>
            <a:off x="346325" y="2292948"/>
            <a:ext cx="11845675" cy="3931772"/>
          </a:xfrm>
        </p:spPr>
        <p:txBody>
          <a:bodyPr>
            <a:noAutofit/>
          </a:bodyPr>
          <a:lstStyle/>
          <a:p>
            <a:r>
              <a:rPr lang="en-US" sz="2600" dirty="0" smtClean="0"/>
              <a:t>Identify and resolve patient access concerns</a:t>
            </a:r>
          </a:p>
          <a:p>
            <a:r>
              <a:rPr lang="en-US" sz="2600" dirty="0" smtClean="0"/>
              <a:t>Continue to monitor and improve patient satisfaction </a:t>
            </a:r>
          </a:p>
          <a:p>
            <a:r>
              <a:rPr lang="en-US" sz="2600" dirty="0" smtClean="0"/>
              <a:t>Continue to monitor and improve comprehensive patient care</a:t>
            </a:r>
          </a:p>
          <a:p>
            <a:r>
              <a:rPr lang="en-US" sz="2600" dirty="0" smtClean="0"/>
              <a:t>Revise and update clinical procedure manual/quality assurance manual</a:t>
            </a:r>
          </a:p>
          <a:p>
            <a:r>
              <a:rPr lang="en-US" sz="2600" dirty="0" smtClean="0"/>
              <a:t>Continue to monitor and improve infection control</a:t>
            </a:r>
          </a:p>
          <a:p>
            <a:r>
              <a:rPr lang="en-US" sz="2600" dirty="0" smtClean="0"/>
              <a:t>Continue to monitor and improve quality of care </a:t>
            </a:r>
          </a:p>
          <a:p>
            <a:r>
              <a:rPr lang="en-US" sz="2600" dirty="0" smtClean="0"/>
              <a:t>Continue to monitor faculty calibration and suggest areas of improvement</a:t>
            </a:r>
          </a:p>
          <a:p>
            <a:endParaRPr lang="en-US" sz="2600" dirty="0"/>
          </a:p>
        </p:txBody>
      </p:sp>
    </p:spTree>
    <p:extLst>
      <p:ext uri="{BB962C8B-B14F-4D97-AF65-F5344CB8AC3E}">
        <p14:creationId xmlns:p14="http://schemas.microsoft.com/office/powerpoint/2010/main" val="3453470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1600</TotalTime>
  <Words>1227</Words>
  <Application>Microsoft Office PowerPoint</Application>
  <PresentationFormat>Widescreen</PresentationFormat>
  <Paragraphs>255</Paragraphs>
  <Slides>28</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28</vt:i4>
      </vt:variant>
    </vt:vector>
  </HeadingPairs>
  <TitlesOfParts>
    <vt:vector size="36" baseType="lpstr">
      <vt:lpstr>Arial</vt:lpstr>
      <vt:lpstr>Calibri</vt:lpstr>
      <vt:lpstr>Calibri Light</vt:lpstr>
      <vt:lpstr>Century Gothic</vt:lpstr>
      <vt:lpstr>Palatino</vt:lpstr>
      <vt:lpstr>Wingdings 3</vt:lpstr>
      <vt:lpstr>Ion Boardroom</vt:lpstr>
      <vt:lpstr>Office Theme</vt:lpstr>
      <vt:lpstr>CLINICAL AFFAIRS AND QUALITY ASSURANCE CAQAC</vt:lpstr>
      <vt:lpstr>CAQAC Membership</vt:lpstr>
      <vt:lpstr>Committee composition</vt:lpstr>
      <vt:lpstr>2018-2019 Committee Members</vt:lpstr>
      <vt:lpstr>CAQAC Ex-Officio Members</vt:lpstr>
      <vt:lpstr>Committee Charge</vt:lpstr>
      <vt:lpstr>The CAQAC should:</vt:lpstr>
      <vt:lpstr>Committee Charge:</vt:lpstr>
      <vt:lpstr>Committee Charge 2018-19</vt:lpstr>
      <vt:lpstr>PowerPoint Presentation</vt:lpstr>
      <vt:lpstr>PDCA Cycle: Broad-based, Systematic and Continuous Quality Improvement</vt:lpstr>
      <vt:lpstr>CAQAC  Sub-committees</vt:lpstr>
      <vt:lpstr>CAQAC Subcommittees &amp; Chairpersons</vt:lpstr>
      <vt:lpstr>CQuIT: Clinical Quality Improvement Team</vt:lpstr>
      <vt:lpstr>CQuIT: Clinical Quality Improvement Team</vt:lpstr>
      <vt:lpstr>Dental Materials and Devices (DMD)</vt:lpstr>
      <vt:lpstr>Dental Materials and Devices (DMD)</vt:lpstr>
      <vt:lpstr>Patient Admissions, Retention and Satisfaction (PARS)</vt:lpstr>
      <vt:lpstr>Patient Admissions, Retention and Satisfaction (PARS)</vt:lpstr>
      <vt:lpstr>Infection Prevention and Safety(IPS)</vt:lpstr>
      <vt:lpstr>Infection Prevention and Safety(IPS)</vt:lpstr>
      <vt:lpstr>Radiation Safety and Quality (RSQ)</vt:lpstr>
      <vt:lpstr>Radiation Safety and Quality (RSQ)</vt:lpstr>
      <vt:lpstr>Ad hoc workgroups (CAQAC members)</vt:lpstr>
      <vt:lpstr>Expectations of Committee Members</vt:lpstr>
      <vt:lpstr>Expectations</vt:lpstr>
      <vt:lpstr>Meetings</vt:lpstr>
      <vt:lpstr>Thank you for your commitment of time and effort as a member of this important committee</vt:lpstr>
    </vt:vector>
  </TitlesOfParts>
  <Company>UF Academic Health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AFFAIRS AND QUALITY ASSURANCE</dc:title>
  <dc:creator>Janiec,Richelle G</dc:creator>
  <cp:lastModifiedBy>Janiec,Richelle G</cp:lastModifiedBy>
  <cp:revision>60</cp:revision>
  <dcterms:created xsi:type="dcterms:W3CDTF">2016-07-11T19:42:42Z</dcterms:created>
  <dcterms:modified xsi:type="dcterms:W3CDTF">2019-07-29T15:29:56Z</dcterms:modified>
</cp:coreProperties>
</file>