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icari@dental.ufl.edu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Probert@dental.ufl.edu" TargetMode="External"/><Relationship Id="rId4" Type="http://schemas.openxmlformats.org/officeDocument/2006/relationships/hyperlink" Target="mailto:Jerellblackburn@dental.uf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rellblackburn@dental.ufl.edu" TargetMode="External"/><Relationship Id="rId2" Type="http://schemas.openxmlformats.org/officeDocument/2006/relationships/hyperlink" Target="mailto:ALicari@dental.uf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ntal.ufl.edu/education/dmd-program/forms-publications/#advanced-gradua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65047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Advanced &amp; Graduate Education </a:t>
            </a:r>
            <a:br>
              <a:rPr lang="en-US" dirty="0" smtClean="0"/>
            </a:br>
            <a:r>
              <a:rPr lang="en-US" dirty="0" smtClean="0"/>
              <a:t>Class of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143"/>
            <a:ext cx="9448800" cy="685800"/>
          </a:xfrm>
        </p:spPr>
        <p:txBody>
          <a:bodyPr/>
          <a:lstStyle/>
          <a:p>
            <a:pPr algn="ctr"/>
            <a:r>
              <a:rPr lang="en-US" dirty="0" smtClean="0"/>
              <a:t>Anthony Licari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18425"/>
              </p:ext>
            </p:extLst>
          </p:nvPr>
        </p:nvGraphicFramePr>
        <p:xfrm>
          <a:off x="6678613" y="352199"/>
          <a:ext cx="4963523" cy="642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8613" y="352199"/>
                        <a:ext cx="4963523" cy="642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0693" y="2154661"/>
            <a:ext cx="6096000" cy="44088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list should include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Specialty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Name </a:t>
            </a:r>
            <a:r>
              <a:rPr lang="en-US" sz="2000" dirty="0">
                <a:solidFill>
                  <a:prstClr val="white"/>
                </a:solidFill>
              </a:rPr>
              <a:t>of each </a:t>
            </a:r>
            <a:r>
              <a:rPr lang="en-US" sz="2000" dirty="0" smtClean="0">
                <a:solidFill>
                  <a:prstClr val="white"/>
                </a:solidFill>
              </a:rPr>
              <a:t>school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Application </a:t>
            </a:r>
            <a:r>
              <a:rPr lang="en-US" sz="2000" dirty="0">
                <a:solidFill>
                  <a:prstClr val="white"/>
                </a:solidFill>
              </a:rPr>
              <a:t>deadline for </a:t>
            </a:r>
            <a:r>
              <a:rPr lang="en-US" sz="2000" dirty="0" smtClean="0">
                <a:solidFill>
                  <a:prstClr val="white"/>
                </a:solidFill>
              </a:rPr>
              <a:t>each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Whether </a:t>
            </a:r>
            <a:r>
              <a:rPr lang="en-US" sz="2000" dirty="0">
                <a:solidFill>
                  <a:prstClr val="white"/>
                </a:solidFill>
              </a:rPr>
              <a:t>or not the program participates in </a:t>
            </a:r>
            <a:r>
              <a:rPr lang="en-US" sz="2000" dirty="0" smtClean="0">
                <a:solidFill>
                  <a:prstClr val="white"/>
                </a:solidFill>
              </a:rPr>
              <a:t>PASS/Match</a:t>
            </a:r>
            <a:endParaRPr lang="en-US" sz="2200" dirty="0">
              <a:solidFill>
                <a:prstClr val="white"/>
              </a:solidFill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If a program does not participate in </a:t>
            </a:r>
            <a:r>
              <a:rPr lang="en-US" sz="2200" dirty="0" smtClean="0">
                <a:solidFill>
                  <a:prstClr val="white"/>
                </a:solidFill>
              </a:rPr>
              <a:t>PASS/Match, tell us how to submit the letter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Email, online portal, USPS?</a:t>
            </a:r>
            <a:endParaRPr lang="en-US" sz="2200" dirty="0">
              <a:solidFill>
                <a:prstClr val="white"/>
              </a:solidFill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If USPS, provide Anthony or Jerell </a:t>
            </a:r>
            <a:r>
              <a:rPr lang="en-US" sz="2000" dirty="0">
                <a:solidFill>
                  <a:prstClr val="white"/>
                </a:solidFill>
              </a:rPr>
              <a:t>with a stamped envelope and the </a:t>
            </a:r>
            <a:r>
              <a:rPr lang="en-US" sz="2000" b="1" u="sng" dirty="0">
                <a:solidFill>
                  <a:prstClr val="white"/>
                </a:solidFill>
              </a:rPr>
              <a:t>typed</a:t>
            </a:r>
            <a:r>
              <a:rPr lang="en-US" sz="2000" dirty="0">
                <a:solidFill>
                  <a:prstClr val="white"/>
                </a:solidFill>
              </a:rPr>
              <a:t> recipient </a:t>
            </a:r>
            <a:r>
              <a:rPr lang="en-US" sz="2000" dirty="0" smtClean="0">
                <a:solidFill>
                  <a:prstClr val="white"/>
                </a:solidFill>
              </a:rPr>
              <a:t>address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693" y="1326287"/>
            <a:ext cx="4999264" cy="844703"/>
          </a:xfrm>
        </p:spPr>
        <p:txBody>
          <a:bodyPr>
            <a:normAutofit/>
          </a:bodyPr>
          <a:lstStyle/>
          <a:p>
            <a:r>
              <a:rPr lang="en-US" dirty="0" smtClean="0"/>
              <a:t>List of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your materials as soon as they are ready!</a:t>
            </a:r>
          </a:p>
          <a:p>
            <a:pPr lvl="1"/>
            <a:r>
              <a:rPr lang="en-US" dirty="0" smtClean="0"/>
              <a:t>Our goal this year is to complete your letters within 30 days of receiving your materials.</a:t>
            </a:r>
          </a:p>
          <a:p>
            <a:r>
              <a:rPr lang="en-US" dirty="0"/>
              <a:t>Your CV, signed release form, and program list should be submitted to us </a:t>
            </a:r>
            <a:r>
              <a:rPr lang="en-US" b="1" dirty="0"/>
              <a:t>no later than 30 days before your earliest deadline</a:t>
            </a:r>
          </a:p>
          <a:p>
            <a:r>
              <a:rPr lang="en-US" dirty="0" smtClean="0"/>
              <a:t>Please keep in mind that we are writing letters for alumni as well!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4450844"/>
            <a:ext cx="2533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2" y="2057401"/>
            <a:ext cx="7170268" cy="4024313"/>
          </a:xfrm>
        </p:spPr>
      </p:pic>
      <p:sp>
        <p:nvSpPr>
          <p:cNvPr id="3" name="TextBox 2"/>
          <p:cNvSpPr txBox="1"/>
          <p:nvPr/>
        </p:nvSpPr>
        <p:spPr>
          <a:xfrm>
            <a:off x="7963593" y="2327564"/>
            <a:ext cx="37273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 or stop by our offices!</a:t>
            </a:r>
          </a:p>
          <a:p>
            <a:endParaRPr lang="en-US" dirty="0"/>
          </a:p>
          <a:p>
            <a:r>
              <a:rPr lang="en-US" dirty="0" smtClean="0"/>
              <a:t>Anthony Licari – Room D4-33</a:t>
            </a:r>
          </a:p>
          <a:p>
            <a:r>
              <a:rPr lang="en-US" dirty="0" smtClean="0">
                <a:hlinkClick r:id="rId3"/>
              </a:rPr>
              <a:t>ALicari@dental.ufl.edu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Jerell Blackburn – Room D4-32</a:t>
            </a:r>
          </a:p>
          <a:p>
            <a:r>
              <a:rPr lang="en-US" dirty="0" smtClean="0">
                <a:hlinkClick r:id="rId4"/>
              </a:rPr>
              <a:t>Jerellblackburn@dental.ufl.edu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Dr. Patty Probert – Room D3-12</a:t>
            </a:r>
          </a:p>
          <a:p>
            <a:r>
              <a:rPr lang="en-US" smtClean="0">
                <a:hlinkClick r:id="rId5"/>
              </a:rPr>
              <a:t>PProbert@dental.ufl.edu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dean’s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Dean’s Letter aka Institutional Evaluation</a:t>
            </a:r>
          </a:p>
          <a:p>
            <a:r>
              <a:rPr lang="en-US" dirty="0" smtClean="0"/>
              <a:t>The Dean’s Letter is needed for all programs</a:t>
            </a:r>
          </a:p>
          <a:p>
            <a:pPr lvl="1"/>
            <a:r>
              <a:rPr lang="en-US" dirty="0" smtClean="0"/>
              <a:t>PASS</a:t>
            </a:r>
          </a:p>
          <a:p>
            <a:pPr lvl="1"/>
            <a:r>
              <a:rPr lang="en-US" dirty="0" smtClean="0"/>
              <a:t>Match</a:t>
            </a:r>
          </a:p>
          <a:p>
            <a:pPr lvl="1"/>
            <a:r>
              <a:rPr lang="en-US" dirty="0" smtClean="0"/>
              <a:t>Even programs that don’t participate in PASS or Match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dean’s letter?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letter from Dr. Probert that includes:</a:t>
            </a:r>
          </a:p>
          <a:p>
            <a:pPr lvl="1"/>
            <a:r>
              <a:rPr lang="en-US" dirty="0" smtClean="0"/>
              <a:t>Your class rank &amp; GPA (D1-D3 years)</a:t>
            </a:r>
          </a:p>
          <a:p>
            <a:pPr lvl="2"/>
            <a:r>
              <a:rPr lang="en-US" dirty="0" smtClean="0"/>
              <a:t>Office of Education should have this information ready by the end of May</a:t>
            </a:r>
          </a:p>
          <a:p>
            <a:pPr lvl="2"/>
            <a:r>
              <a:rPr lang="en-US" dirty="0" smtClean="0"/>
              <a:t>Might be later if there are a high number of “I” grades</a:t>
            </a:r>
          </a:p>
          <a:p>
            <a:pPr lvl="1"/>
            <a:r>
              <a:rPr lang="en-US" dirty="0" smtClean="0"/>
              <a:t>National Boards Part 1</a:t>
            </a:r>
          </a:p>
          <a:p>
            <a:pPr lvl="2"/>
            <a:r>
              <a:rPr lang="en-US" dirty="0" smtClean="0"/>
              <a:t>Date you took it and whether or not you passed</a:t>
            </a:r>
          </a:p>
          <a:p>
            <a:pPr lvl="1"/>
            <a:r>
              <a:rPr lang="en-US" dirty="0" smtClean="0"/>
              <a:t>Highlights of your accomplishments during dental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591049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from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well-written Dean’s Letter is a win/win for everyone!</a:t>
            </a:r>
          </a:p>
          <a:p>
            <a:r>
              <a:rPr lang="en-US" dirty="0" smtClean="0"/>
              <a:t>Here’s what you’ll need to submit* for a Dean’s Letter</a:t>
            </a:r>
          </a:p>
          <a:p>
            <a:pPr lvl="1"/>
            <a:r>
              <a:rPr lang="en-US" dirty="0" smtClean="0"/>
              <a:t>An updated CV</a:t>
            </a:r>
          </a:p>
          <a:p>
            <a:pPr lvl="1"/>
            <a:r>
              <a:rPr lang="en-US" dirty="0"/>
              <a:t>A signed Release for Letter of Recommendation</a:t>
            </a:r>
          </a:p>
          <a:p>
            <a:pPr lvl="1"/>
            <a:r>
              <a:rPr lang="en-US" dirty="0"/>
              <a:t>A list of programs you are applying to</a:t>
            </a:r>
          </a:p>
          <a:p>
            <a:pPr lvl="1"/>
            <a:r>
              <a:rPr lang="en-US" dirty="0" smtClean="0"/>
              <a:t>* Submit these materials </a:t>
            </a:r>
            <a:r>
              <a:rPr lang="en-US" b="1" u="sng" dirty="0" smtClean="0"/>
              <a:t>ELECTRONICALLY</a:t>
            </a:r>
            <a:r>
              <a:rPr lang="en-US" dirty="0"/>
              <a:t> </a:t>
            </a:r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Anthony Licari (</a:t>
            </a:r>
            <a:r>
              <a:rPr lang="en-US" dirty="0" smtClean="0">
                <a:hlinkClick r:id="rId2"/>
              </a:rPr>
              <a:t>ALicari@dental.ufl.edu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Jerell Blackburn (</a:t>
            </a:r>
            <a:r>
              <a:rPr lang="en-US" dirty="0" smtClean="0">
                <a:hlinkClick r:id="rId3"/>
              </a:rPr>
              <a:t>Jerellblackburn@dental.ufl.edu</a:t>
            </a:r>
            <a:r>
              <a:rPr lang="en-US" dirty="0" smtClean="0"/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34" y="4089010"/>
            <a:ext cx="1950720" cy="19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63" y="4089010"/>
            <a:ext cx="1301496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Curriculum Vitae (CV)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Accomplishments</a:t>
            </a:r>
          </a:p>
          <a:p>
            <a:pPr lvl="1"/>
            <a:r>
              <a:rPr lang="en-US" dirty="0" smtClean="0"/>
              <a:t>Awards, honors, and distinctions</a:t>
            </a:r>
          </a:p>
          <a:p>
            <a:pPr lvl="1"/>
            <a:r>
              <a:rPr lang="en-US" dirty="0" smtClean="0"/>
              <a:t>Community service and volunteerism</a:t>
            </a:r>
          </a:p>
          <a:p>
            <a:pPr lvl="1"/>
            <a:r>
              <a:rPr lang="en-US" dirty="0" smtClean="0"/>
              <a:t>Research and publications</a:t>
            </a:r>
          </a:p>
          <a:p>
            <a:pPr lvl="1"/>
            <a:r>
              <a:rPr lang="en-US" dirty="0" smtClean="0"/>
              <a:t>Professional memberships, activities and experiences (include leadership positions)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Make sure it is easy to read and understand</a:t>
            </a:r>
          </a:p>
          <a:p>
            <a:pPr lvl="1"/>
            <a:r>
              <a:rPr lang="en-US" dirty="0" smtClean="0"/>
              <a:t>Check your spelling, grammar, and format – it counts!</a:t>
            </a:r>
            <a:endParaRPr lang="en-US" dirty="0"/>
          </a:p>
          <a:p>
            <a:pPr lvl="1"/>
            <a:r>
              <a:rPr lang="en-US" dirty="0" smtClean="0"/>
              <a:t>Keep it concise (around 2-3 pages)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6054"/>
              </p:ext>
            </p:extLst>
          </p:nvPr>
        </p:nvGraphicFramePr>
        <p:xfrm>
          <a:off x="6106601" y="256763"/>
          <a:ext cx="5009322" cy="648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5829199" imgH="7543800" progId="Acrobat.Document.DC">
                  <p:embed/>
                </p:oleObj>
              </mc:Choice>
              <mc:Fallback>
                <p:oleObj name="Acrobat Document" r:id="rId3" imgW="5829199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6601" y="256763"/>
                        <a:ext cx="5009322" cy="6483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6122" y="1773141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CV Example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8" y="2431679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for letter of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write your letter, we need your permission to include FERPA-protected information (grades, class rank, etc.)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i="1" dirty="0" smtClean="0"/>
              <a:t>You will need to complete a Release form for each faculty member you’ve requested a recommendation letter from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Release for Letter of Recommendation is posted on the UFCD website</a:t>
            </a:r>
          </a:p>
          <a:p>
            <a:pPr lvl="1"/>
            <a:r>
              <a:rPr lang="en-US" b="1" dirty="0" smtClean="0"/>
              <a:t>Home Page &gt; Education &gt; DMD Student &gt; Residency Application Information</a:t>
            </a:r>
          </a:p>
          <a:p>
            <a:pPr lvl="1"/>
            <a:r>
              <a:rPr lang="en-US" b="1" dirty="0">
                <a:hlinkClick r:id="rId2"/>
              </a:rPr>
              <a:t>https://dental.ufl.edu/education/dmd-program/forms-publications/#</a:t>
            </a:r>
            <a:r>
              <a:rPr lang="en-US" b="1" dirty="0" smtClean="0">
                <a:hlinkClick r:id="rId2"/>
              </a:rPr>
              <a:t>advanced-graduate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5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23870"/>
              </p:ext>
            </p:extLst>
          </p:nvPr>
        </p:nvGraphicFramePr>
        <p:xfrm>
          <a:off x="5828306" y="341006"/>
          <a:ext cx="5755302" cy="643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3" imgW="5819744" imgH="6505380" progId="Acrobat.Document.11">
                  <p:embed/>
                </p:oleObj>
              </mc:Choice>
              <mc:Fallback>
                <p:oleObj name="Acrobat Document" r:id="rId3" imgW="5819744" imgH="65053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8306" y="341006"/>
                        <a:ext cx="5755302" cy="643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7275" y="1876508"/>
            <a:ext cx="269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Form 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2015" y="2313310"/>
            <a:ext cx="4588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give my permission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Patty Probert (or appropriate faculty)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All persons or entities listed here…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programs I am applying to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 give my permission for…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Dr. Patty Probert (or appropriate faculty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the boxes!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 </a:t>
            </a:r>
            <a:r>
              <a:rPr lang="en-US" i="1" dirty="0" smtClean="0"/>
              <a:t>hereby…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waive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5828306" y="214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10605200" y="2391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28306" y="27916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28306" y="42984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401187"/>
            <a:ext cx="8610600" cy="1293028"/>
          </a:xfrm>
        </p:spPr>
        <p:txBody>
          <a:bodyPr/>
          <a:lstStyle/>
          <a:p>
            <a:r>
              <a:rPr lang="en-US" dirty="0" smtClean="0"/>
              <a:t>Don’t forget to sign the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777331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70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370</TotalTime>
  <Words>529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Vapor Trail</vt:lpstr>
      <vt:lpstr>Acrobat Document</vt:lpstr>
      <vt:lpstr>Advanced &amp; Graduate Education  Class of 2020</vt:lpstr>
      <vt:lpstr>The dean’s letter</vt:lpstr>
      <vt:lpstr>What is the dean’s letter?</vt:lpstr>
      <vt:lpstr>What do we need from you?</vt:lpstr>
      <vt:lpstr>Your Curriculum Vitae (CV)</vt:lpstr>
      <vt:lpstr>PowerPoint Presentation</vt:lpstr>
      <vt:lpstr>Release for letter of recommendation</vt:lpstr>
      <vt:lpstr>PowerPoint Presentation</vt:lpstr>
      <vt:lpstr>Don’t forget to sign the form</vt:lpstr>
      <vt:lpstr>List of programs</vt:lpstr>
      <vt:lpstr>Timing is everything</vt:lpstr>
      <vt:lpstr>Questions?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&amp; Graduate Education 2018</dc:title>
  <dc:creator>Licari,Anthony M</dc:creator>
  <cp:lastModifiedBy>Licari,Anthony M</cp:lastModifiedBy>
  <cp:revision>37</cp:revision>
  <dcterms:created xsi:type="dcterms:W3CDTF">2018-04-02T13:45:01Z</dcterms:created>
  <dcterms:modified xsi:type="dcterms:W3CDTF">2019-04-04T13:40:12Z</dcterms:modified>
</cp:coreProperties>
</file>